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7" r:id="rId3"/>
    <p:sldId id="299" r:id="rId4"/>
    <p:sldId id="286" r:id="rId5"/>
    <p:sldId id="324" r:id="rId6"/>
    <p:sldId id="323" r:id="rId7"/>
    <p:sldId id="322" r:id="rId8"/>
    <p:sldId id="321" r:id="rId9"/>
    <p:sldId id="320" r:id="rId10"/>
    <p:sldId id="304" r:id="rId11"/>
    <p:sldId id="330" r:id="rId12"/>
    <p:sldId id="329" r:id="rId13"/>
    <p:sldId id="332" r:id="rId14"/>
    <p:sldId id="331" r:id="rId15"/>
    <p:sldId id="334" r:id="rId16"/>
    <p:sldId id="333" r:id="rId17"/>
    <p:sldId id="335" r:id="rId18"/>
    <p:sldId id="337" r:id="rId19"/>
    <p:sldId id="338" r:id="rId20"/>
    <p:sldId id="336" r:id="rId21"/>
    <p:sldId id="342" r:id="rId22"/>
    <p:sldId id="343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6051" autoAdjust="0"/>
  </p:normalViewPr>
  <p:slideViewPr>
    <p:cSldViewPr snapToGrid="0" showGuides="1">
      <p:cViewPr>
        <p:scale>
          <a:sx n="100" d="100"/>
          <a:sy n="100" d="100"/>
        </p:scale>
        <p:origin x="534" y="19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tags" Target="tags/tag2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24C79-0270-4A4B-94FF-DADAB81EE6E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0259E-0A2B-41B0-B39E-2F7D9FD21997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1.jpeg" /><Relationship Id="rId3" Type="http://schemas.openxmlformats.org/officeDocument/2006/relationships/image" Target="../media/image2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3.jpeg" /><Relationship Id="rId3" Type="http://schemas.openxmlformats.org/officeDocument/2006/relationships/image" Target="../media/image24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5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6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8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9.jpeg" /><Relationship Id="rId3" Type="http://schemas.openxmlformats.org/officeDocument/2006/relationships/image" Target="../media/image30.jpeg" /><Relationship Id="rId4" Type="http://schemas.openxmlformats.org/officeDocument/2006/relationships/image" Target="../media/image31.png" /><Relationship Id="rId5" Type="http://schemas.openxmlformats.org/officeDocument/2006/relationships/image" Target="../media/image32.jpeg" /><Relationship Id="rId6" Type="http://schemas.openxmlformats.org/officeDocument/2006/relationships/image" Target="../media/image33.jpeg" /><Relationship Id="rId7" Type="http://schemas.openxmlformats.org/officeDocument/2006/relationships/image" Target="../media/image34.jpeg" /><Relationship Id="rId8" Type="http://schemas.openxmlformats.org/officeDocument/2006/relationships/image" Target="../media/image35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6.jpeg" /><Relationship Id="rId3" Type="http://schemas.openxmlformats.org/officeDocument/2006/relationships/image" Target="../media/image3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9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9.png" /><Relationship Id="rId3" Type="http://schemas.openxmlformats.org/officeDocument/2006/relationships/image" Target="../media/image4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Relationship Id="rId5" Type="http://schemas.openxmlformats.org/officeDocument/2006/relationships/image" Target="../media/image9.jpeg" /><Relationship Id="rId6" Type="http://schemas.openxmlformats.org/officeDocument/2006/relationships/image" Target="../media/image10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jpeg" /><Relationship Id="rId3" Type="http://schemas.openxmlformats.org/officeDocument/2006/relationships/image" Target="../media/image12.jpeg" /><Relationship Id="rId4" Type="http://schemas.openxmlformats.org/officeDocument/2006/relationships/image" Target="../media/image13.jpeg" /><Relationship Id="rId5" Type="http://schemas.openxmlformats.org/officeDocument/2006/relationships/image" Target="../media/image1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Relationship Id="rId4" Type="http://schemas.openxmlformats.org/officeDocument/2006/relationships/image" Target="../media/image17.jpeg" /><Relationship Id="rId5" Type="http://schemas.openxmlformats.org/officeDocument/2006/relationships/image" Target="../media/image1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9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0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305292" y="-205317"/>
            <a:ext cx="10925387" cy="7829127"/>
            <a:chOff x="-801" y="-591"/>
            <a:chExt cx="12904" cy="9247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-801" y="462"/>
              <a:ext cx="1116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-465" y="1217"/>
              <a:ext cx="1119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 flipV="1">
              <a:off x="-523" y="2004"/>
              <a:ext cx="11669" cy="6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-523" y="2777"/>
              <a:ext cx="1228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-437" y="3522"/>
              <a:ext cx="12540" cy="1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-440" y="4227"/>
              <a:ext cx="11555" cy="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-593" y="4974"/>
              <a:ext cx="11824" cy="1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-801" y="5693"/>
              <a:ext cx="11372" cy="5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-528" y="6558"/>
              <a:ext cx="1106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-609" y="7346"/>
              <a:ext cx="10053" cy="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365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612" y="-591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104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2789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349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431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506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5834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663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7451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8201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897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9772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-97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10580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11453" y="-457"/>
              <a:ext cx="0" cy="911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任意多边形 6"/>
          <p:cNvSpPr/>
          <p:nvPr/>
        </p:nvSpPr>
        <p:spPr>
          <a:xfrm>
            <a:off x="5638505" y="-376767"/>
            <a:ext cx="10823787" cy="7592815"/>
          </a:xfrm>
          <a:custGeom>
            <a:gdLst>
              <a:gd name="connisteX0" fmla="*/ 556824 w 8117911"/>
              <a:gd name="connsiteY0" fmla="*/ 106179 h 7299525"/>
              <a:gd name="connisteX1" fmla="*/ 3090474 w 8117911"/>
              <a:gd name="connsiteY1" fmla="*/ 2963044 h 7299525"/>
              <a:gd name="connisteX2" fmla="*/ 1699824 w 8117911"/>
              <a:gd name="connsiteY2" fmla="*/ 6601594 h 7299525"/>
              <a:gd name="connisteX3" fmla="*/ 7338624 w 8117911"/>
              <a:gd name="connsiteY3" fmla="*/ 6563494 h 7299525"/>
              <a:gd name="connisteX4" fmla="*/ 7071924 w 8117911"/>
              <a:gd name="connsiteY4" fmla="*/ 734829 h 7299525"/>
              <a:gd name="connisteX5" fmla="*/ 575874 w 8117911"/>
              <a:gd name="connsiteY5" fmla="*/ 144279 h 7299525"/>
              <a:gd name="connisteX6" fmla="*/ 594924 w 8117911"/>
              <a:gd name="connsiteY6" fmla="*/ 125229 h 7299525"/>
              <a:gd name="connisteX7" fmla="*/ 690174 w 8117911"/>
              <a:gd name="connsiteY7" fmla="*/ 296679 h 7299525"/>
              <a:gd name="connisteX8" fmla="*/ 633024 w 8117911"/>
              <a:gd name="connsiteY8" fmla="*/ 258579 h 7299525"/>
            </a:gdLst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8117911" h="7299526">
                <a:moveTo>
                  <a:pt x="556825" y="106179"/>
                </a:moveTo>
                <a:cubicBezTo>
                  <a:pt x="1091495" y="604654"/>
                  <a:pt x="2861875" y="1663834"/>
                  <a:pt x="3090475" y="2963044"/>
                </a:cubicBezTo>
                <a:cubicBezTo>
                  <a:pt x="3319075" y="4262254"/>
                  <a:pt x="850195" y="5881504"/>
                  <a:pt x="1699825" y="6601594"/>
                </a:cubicBezTo>
                <a:cubicBezTo>
                  <a:pt x="2549455" y="7321684"/>
                  <a:pt x="6264205" y="7736974"/>
                  <a:pt x="7338625" y="6563494"/>
                </a:cubicBezTo>
                <a:cubicBezTo>
                  <a:pt x="8413045" y="5390014"/>
                  <a:pt x="8424475" y="2018799"/>
                  <a:pt x="7071925" y="734829"/>
                </a:cubicBezTo>
                <a:cubicBezTo>
                  <a:pt x="5719375" y="-549141"/>
                  <a:pt x="1871275" y="266199"/>
                  <a:pt x="575875" y="144279"/>
                </a:cubicBezTo>
                <a:cubicBezTo>
                  <a:pt x="-719525" y="22359"/>
                  <a:pt x="572065" y="94749"/>
                  <a:pt x="594925" y="125229"/>
                </a:cubicBezTo>
                <a:cubicBezTo>
                  <a:pt x="617785" y="155709"/>
                  <a:pt x="682555" y="270009"/>
                  <a:pt x="690175" y="296679"/>
                </a:cubicBezTo>
                <a:cubicBezTo>
                  <a:pt x="697795" y="323349"/>
                  <a:pt x="646360" y="269374"/>
                  <a:pt x="633025" y="258579"/>
                </a:cubicBezTo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85546" y="2876453"/>
            <a:ext cx="1150620" cy="1177174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2" name="标题 1"/>
          <p:cNvSpPr txBox="1"/>
          <p:nvPr/>
        </p:nvSpPr>
        <p:spPr>
          <a:xfrm>
            <a:off x="120386" y="2772748"/>
            <a:ext cx="8868183" cy="11759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spc="50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b="1" spc="500">
                <a:latin typeface="黑体" panose="02010609060101010101" pitchFamily="49" charset="-122"/>
                <a:ea typeface="黑体" panose="02010609060101010101" pitchFamily="49" charset="-122"/>
              </a:rPr>
              <a:t>相貌各异的我们</a:t>
            </a:r>
            <a:endParaRPr lang="zh-CN" altLang="en-US" b="1" spc="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65909" y="1959070"/>
            <a:ext cx="7495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六年级下册 第二单元 </a:t>
            </a:r>
            <a:r>
              <a:rPr lang="en-US" altLang="zh-CN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生物的多样性</a:t>
            </a:r>
            <a:r>
              <a:rPr lang="en-US" altLang="zh-CN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020" y="2250134"/>
            <a:ext cx="4512498" cy="4512498"/>
          </a:xfrm>
          <a:prstGeom prst="rect">
            <a:avLst/>
          </a:prstGeom>
        </p:spPr>
      </p:pic>
      <p:sp>
        <p:nvSpPr>
          <p:cNvPr id="35" name="椭圆 34"/>
          <p:cNvSpPr/>
          <p:nvPr>
            <p:custDataLst>
              <p:tags r:id="rId3"/>
            </p:custDataLst>
          </p:nvPr>
        </p:nvSpPr>
        <p:spPr>
          <a:xfrm>
            <a:off x="9284970" y="686435"/>
            <a:ext cx="2423160" cy="86804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2023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春新版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研  讨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grpSp>
        <p:nvGrpSpPr>
          <p:cNvPr id="10" name="组合 13313"/>
          <p:cNvGrpSpPr/>
          <p:nvPr/>
        </p:nvGrpSpPr>
        <p:grpSpPr>
          <a:xfrm>
            <a:off x="2456045" y="2160635"/>
            <a:ext cx="3144837" cy="3170238"/>
            <a:chOff x="1889" y="1161"/>
            <a:chExt cx="1981" cy="1997"/>
          </a:xfrm>
        </p:grpSpPr>
        <p:pic>
          <p:nvPicPr>
            <p:cNvPr id="11" name="图片 13314" descr="00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89" y="1161"/>
              <a:ext cx="1981" cy="1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" name="组合 13315"/>
            <p:cNvGrpSpPr/>
            <p:nvPr/>
          </p:nvGrpSpPr>
          <p:grpSpPr>
            <a:xfrm>
              <a:off x="2501" y="1752"/>
              <a:ext cx="742" cy="864"/>
              <a:chOff x="2501" y="1752"/>
              <a:chExt cx="742" cy="864"/>
            </a:xfrm>
          </p:grpSpPr>
          <p:sp>
            <p:nvSpPr>
              <p:cNvPr id="15" name="矩形 13316"/>
              <p:cNvSpPr>
                <a:spLocks noChangeArrowheads="1" noChangeShapeType="1" noTextEdit="1"/>
              </p:cNvSpPr>
              <p:nvPr/>
            </p:nvSpPr>
            <p:spPr bwMode="auto">
              <a:xfrm rot="-5400000">
                <a:off x="2213" y="2040"/>
                <a:ext cx="864" cy="28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有耳垂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矩形 13317"/>
              <p:cNvSpPr>
                <a:spLocks noChangeArrowheads="1" noChangeShapeType="1" noTextEdit="1"/>
              </p:cNvSpPr>
              <p:nvPr/>
            </p:nvSpPr>
            <p:spPr bwMode="auto">
              <a:xfrm rot="5400000">
                <a:off x="2667" y="2040"/>
                <a:ext cx="864" cy="288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无耳垂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3" name="矩形 13318"/>
            <p:cNvSpPr>
              <a:spLocks noChangeArrowheads="1" noChangeShapeType="1" noTextEdit="1"/>
            </p:cNvSpPr>
            <p:nvPr/>
          </p:nvSpPr>
          <p:spPr bwMode="auto">
            <a:xfrm>
              <a:off x="2018" y="1933"/>
              <a:ext cx="136" cy="409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矩形 13319"/>
            <p:cNvSpPr>
              <a:spLocks noChangeArrowheads="1" noChangeShapeType="1" noTextEdit="1"/>
            </p:cNvSpPr>
            <p:nvPr/>
          </p:nvSpPr>
          <p:spPr bwMode="auto">
            <a:xfrm>
              <a:off x="3606" y="1888"/>
              <a:ext cx="136" cy="409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矩形 13320"/>
          <p:cNvSpPr>
            <a:spLocks noChangeArrowheads="1"/>
          </p:cNvSpPr>
          <p:nvPr/>
        </p:nvSpPr>
        <p:spPr bwMode="auto">
          <a:xfrm>
            <a:off x="784618" y="1153362"/>
            <a:ext cx="22878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spc="400">
                <a:latin typeface="黑体" panose="02010609060101010101" pitchFamily="49" charset="-122"/>
                <a:ea typeface="黑体" panose="02010609060101010101" pitchFamily="49" charset="-122"/>
              </a:rPr>
              <a:t>性状组合 </a:t>
            </a:r>
            <a:endParaRPr lang="zh-CN" altLang="en-US" sz="3200" spc="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3321"/>
          <p:cNvSpPr>
            <a:spLocks noChangeArrowheads="1"/>
          </p:cNvSpPr>
          <p:nvPr/>
        </p:nvSpPr>
        <p:spPr bwMode="auto">
          <a:xfrm>
            <a:off x="1213919" y="5659799"/>
            <a:ext cx="55707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spc="3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每个相貌特征表现出两种性状 </a:t>
            </a:r>
            <a:endParaRPr lang="zh-CN" altLang="en-US" sz="2800" spc="3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949" y="1401575"/>
            <a:ext cx="4969257" cy="4969257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研  讨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grpSp>
        <p:nvGrpSpPr>
          <p:cNvPr id="10" name="组合 15361"/>
          <p:cNvGrpSpPr/>
          <p:nvPr/>
        </p:nvGrpSpPr>
        <p:grpSpPr>
          <a:xfrm>
            <a:off x="1331178" y="1097067"/>
            <a:ext cx="4138612" cy="4121150"/>
            <a:chOff x="1576" y="862"/>
            <a:chExt cx="2607" cy="2596"/>
          </a:xfrm>
        </p:grpSpPr>
        <p:pic>
          <p:nvPicPr>
            <p:cNvPr id="11" name="图片 15362" descr="00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76" y="862"/>
              <a:ext cx="2607" cy="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" name="组合 15363"/>
            <p:cNvGrpSpPr/>
            <p:nvPr/>
          </p:nvGrpSpPr>
          <p:grpSpPr>
            <a:xfrm>
              <a:off x="1935" y="1303"/>
              <a:ext cx="1565" cy="1765"/>
              <a:chOff x="1935" y="1303"/>
              <a:chExt cx="1565" cy="1765"/>
            </a:xfrm>
          </p:grpSpPr>
          <p:grpSp>
            <p:nvGrpSpPr>
              <p:cNvPr id="17" name="组合 15364"/>
              <p:cNvGrpSpPr/>
              <p:nvPr/>
            </p:nvGrpSpPr>
            <p:grpSpPr>
              <a:xfrm>
                <a:off x="2517" y="1752"/>
                <a:ext cx="742" cy="864"/>
                <a:chOff x="2501" y="1752"/>
                <a:chExt cx="742" cy="864"/>
              </a:xfrm>
            </p:grpSpPr>
            <p:sp>
              <p:nvSpPr>
                <p:cNvPr id="23" name="矩形 15365"/>
                <p:cNvSpPr>
                  <a:spLocks noChangeArrowheads="1" noChangeShapeType="1" noTextEdit="1"/>
                </p:cNvSpPr>
                <p:nvPr/>
              </p:nvSpPr>
              <p:spPr bwMode="auto">
                <a:xfrm rot="-5400000">
                  <a:off x="2213" y="2040"/>
                  <a:ext cx="864" cy="288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有耳垂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4" name="矩形 15366"/>
                <p:cNvSpPr>
                  <a:spLocks noChangeArrowheads="1" noChangeShapeType="1" noTextEdit="1"/>
                </p:cNvSpPr>
                <p:nvPr/>
              </p:nvSpPr>
              <p:spPr bwMode="auto">
                <a:xfrm rot="5400000">
                  <a:off x="2667" y="2040"/>
                  <a:ext cx="864" cy="288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无耳垂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18" name="矩形 15367"/>
              <p:cNvSpPr>
                <a:spLocks noChangeArrowheads="1" noChangeShapeType="1" noTextEdit="1"/>
              </p:cNvSpPr>
              <p:nvPr/>
            </p:nvSpPr>
            <p:spPr bwMode="auto">
              <a:xfrm rot="7918470">
                <a:off x="2836" y="2407"/>
                <a:ext cx="945" cy="363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 eaLnBrk="1" hangingPunct="1">
                  <a:defRPr/>
                </a:pPr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前额“</a:t>
                </a:r>
                <a:r>
                  <a:rPr lang="en-US" altLang="zh-CN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V”</a:t>
                </a:r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发尖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矩形 15368"/>
              <p:cNvSpPr>
                <a:spLocks noChangeArrowheads="1" noChangeShapeType="1" noTextEdit="1"/>
              </p:cNvSpPr>
              <p:nvPr/>
            </p:nvSpPr>
            <p:spPr bwMode="auto">
              <a:xfrm rot="-2667066">
                <a:off x="1935" y="1552"/>
                <a:ext cx="945" cy="363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 eaLnBrk="1" hangingPunct="1">
                  <a:defRPr/>
                </a:pPr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前额“</a:t>
                </a:r>
                <a:r>
                  <a:rPr lang="en-US" altLang="zh-CN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V”</a:t>
                </a:r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发尖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矩形 15369"/>
              <p:cNvSpPr>
                <a:spLocks noChangeArrowheads="1" noChangeShapeType="1" noTextEdit="1"/>
              </p:cNvSpPr>
              <p:nvPr/>
            </p:nvSpPr>
            <p:spPr bwMode="auto">
              <a:xfrm rot="2970576">
                <a:off x="2994" y="1568"/>
                <a:ext cx="771" cy="227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平发际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矩形 15370"/>
              <p:cNvSpPr>
                <a:spLocks noChangeArrowheads="1" noChangeShapeType="1" noTextEdit="1"/>
              </p:cNvSpPr>
              <p:nvPr/>
            </p:nvSpPr>
            <p:spPr bwMode="auto">
              <a:xfrm rot="-7829424">
                <a:off x="1933" y="2512"/>
                <a:ext cx="771" cy="181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平发际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3" name="矩形 15371"/>
            <p:cNvSpPr>
              <a:spLocks noChangeArrowheads="1" noChangeShapeType="1" noTextEdit="1"/>
            </p:cNvSpPr>
            <p:nvPr/>
          </p:nvSpPr>
          <p:spPr bwMode="auto">
            <a:xfrm rot="-2470126">
              <a:off x="2005" y="1360"/>
              <a:ext cx="136" cy="45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矩形 15372"/>
            <p:cNvSpPr>
              <a:spLocks noChangeArrowheads="1" noChangeShapeType="1" noTextEdit="1"/>
            </p:cNvSpPr>
            <p:nvPr/>
          </p:nvSpPr>
          <p:spPr bwMode="auto">
            <a:xfrm rot="-7493162">
              <a:off x="2079" y="2857"/>
              <a:ext cx="91" cy="136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" name="矩形 15373"/>
            <p:cNvSpPr>
              <a:spLocks noChangeArrowheads="1" noChangeShapeType="1" noTextEdit="1"/>
            </p:cNvSpPr>
            <p:nvPr/>
          </p:nvSpPr>
          <p:spPr bwMode="auto">
            <a:xfrm rot="7298763">
              <a:off x="3629" y="2848"/>
              <a:ext cx="169" cy="5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矩形 15374"/>
            <p:cNvSpPr>
              <a:spLocks noChangeArrowheads="1" noChangeShapeType="1" noTextEdit="1"/>
            </p:cNvSpPr>
            <p:nvPr/>
          </p:nvSpPr>
          <p:spPr bwMode="auto">
            <a:xfrm rot="3645046">
              <a:off x="3632" y="1408"/>
              <a:ext cx="172" cy="44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5" name="矩形 15375"/>
          <p:cNvSpPr>
            <a:spLocks noChangeArrowheads="1"/>
          </p:cNvSpPr>
          <p:nvPr/>
        </p:nvSpPr>
        <p:spPr bwMode="auto">
          <a:xfrm>
            <a:off x="1099052" y="5321085"/>
            <a:ext cx="5350576" cy="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spc="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两个相貌特征的性状两两组合，可以产生四种不同的相貌。</a:t>
            </a:r>
            <a:r>
              <a:rPr lang="en-US" altLang="zh-CN" sz="2400" spc="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2×2</a:t>
            </a:r>
            <a:r>
              <a:rPr lang="zh-CN" altLang="en-US" sz="2400" spc="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spc="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 </a:t>
            </a:r>
            <a:endParaRPr lang="en-US" altLang="zh-CN" sz="2400" spc="200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" name="组合 17409"/>
          <p:cNvGrpSpPr/>
          <p:nvPr/>
        </p:nvGrpSpPr>
        <p:grpSpPr>
          <a:xfrm>
            <a:off x="7032401" y="1094559"/>
            <a:ext cx="4246044" cy="4121150"/>
            <a:chOff x="1246" y="520"/>
            <a:chExt cx="3268" cy="3279"/>
          </a:xfrm>
        </p:grpSpPr>
        <p:pic>
          <p:nvPicPr>
            <p:cNvPr id="27" name="图片 17410" descr="00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46" y="520"/>
              <a:ext cx="3268" cy="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8" name="组合 17411"/>
            <p:cNvGrpSpPr/>
            <p:nvPr/>
          </p:nvGrpSpPr>
          <p:grpSpPr>
            <a:xfrm>
              <a:off x="1834" y="1114"/>
              <a:ext cx="2138" cy="2138"/>
              <a:chOff x="1834" y="1114"/>
              <a:chExt cx="2138" cy="2138"/>
            </a:xfrm>
          </p:grpSpPr>
          <p:grpSp>
            <p:nvGrpSpPr>
              <p:cNvPr id="37" name="组合 17412"/>
              <p:cNvGrpSpPr/>
              <p:nvPr/>
            </p:nvGrpSpPr>
            <p:grpSpPr>
              <a:xfrm>
                <a:off x="1935" y="1303"/>
                <a:ext cx="1565" cy="1765"/>
                <a:chOff x="1935" y="1303"/>
                <a:chExt cx="1565" cy="1765"/>
              </a:xfrm>
            </p:grpSpPr>
            <p:grpSp>
              <p:nvGrpSpPr>
                <p:cNvPr id="46" name="组合 17413"/>
                <p:cNvGrpSpPr/>
                <p:nvPr/>
              </p:nvGrpSpPr>
              <p:grpSpPr>
                <a:xfrm>
                  <a:off x="2517" y="1752"/>
                  <a:ext cx="742" cy="864"/>
                  <a:chOff x="2501" y="1752"/>
                  <a:chExt cx="742" cy="864"/>
                </a:xfrm>
              </p:grpSpPr>
              <p:sp>
                <p:nvSpPr>
                  <p:cNvPr id="51" name="矩形 17414"/>
                  <p:cNvSpPr>
                    <a:spLocks noChangeArrowheads="1" noChangeShapeType="1" noTextEdit="1"/>
                  </p:cNvSpPr>
                  <p:nvPr/>
                </p:nvSpPr>
                <p:spPr bwMode="auto">
                  <a:xfrm rot="-5400000">
                    <a:off x="2213" y="2040"/>
                    <a:ext cx="864" cy="288"/>
                  </a:xfrm>
                  <a:prstGeom prst="rect">
                    <a:avLst/>
                  </a:prstGeom>
                </p:spPr>
                <p:txBody>
                  <a:bodyPr spcFirstLastPara="1" wrap="none" fromWordArt="1">
                    <a:prstTxWarp prst="textArchUp">
                      <a:avLst>
                        <a:gd name="adj" fmla="val 10800000"/>
                      </a:avLst>
                    </a:prstTxWarp>
                  </a:bodyPr>
                  <a:lstStyle/>
                  <a:p>
                    <a:pPr algn="ctr"/>
                    <a:r>
                      <a:rPr lang="zh-CN" altLang="en-US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有耳垂</a:t>
                    </a:r>
                    <a:endPara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52" name="矩形 17415"/>
                  <p:cNvSpPr>
                    <a:spLocks noChangeArrowheads="1" noChangeShapeType="1" noTextEdit="1"/>
                  </p:cNvSpPr>
                  <p:nvPr/>
                </p:nvSpPr>
                <p:spPr bwMode="auto">
                  <a:xfrm rot="5400000">
                    <a:off x="2667" y="2040"/>
                    <a:ext cx="864" cy="288"/>
                  </a:xfrm>
                  <a:prstGeom prst="rect">
                    <a:avLst/>
                  </a:prstGeom>
                </p:spPr>
                <p:txBody>
                  <a:bodyPr spcFirstLastPara="1" wrap="none" fromWordArt="1">
                    <a:prstTxWarp prst="textArchUp">
                      <a:avLst>
                        <a:gd name="adj" fmla="val 10800000"/>
                      </a:avLst>
                    </a:prstTxWarp>
                  </a:bodyPr>
                  <a:lstStyle/>
                  <a:p>
                    <a:pPr algn="ctr"/>
                    <a:r>
                      <a:rPr lang="zh-CN" altLang="en-US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无耳垂</a:t>
                    </a:r>
                    <a:endPara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sp>
              <p:nvSpPr>
                <p:cNvPr id="47" name="矩形 17416"/>
                <p:cNvSpPr>
                  <a:spLocks noChangeArrowheads="1" noChangeShapeType="1" noTextEdit="1"/>
                </p:cNvSpPr>
                <p:nvPr/>
              </p:nvSpPr>
              <p:spPr bwMode="auto">
                <a:xfrm rot="7918470">
                  <a:off x="2836" y="2407"/>
                  <a:ext cx="945" cy="363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 eaLnBrk="1" hangingPunct="1">
                    <a:defRPr/>
                  </a:pPr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前额“</a:t>
                  </a:r>
                  <a:r>
                    <a:rPr lang="en-US" altLang="zh-CN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V”</a:t>
                  </a:r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发尖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8" name="矩形 17417"/>
                <p:cNvSpPr>
                  <a:spLocks noChangeArrowheads="1" noChangeShapeType="1" noTextEdit="1"/>
                </p:cNvSpPr>
                <p:nvPr/>
              </p:nvSpPr>
              <p:spPr bwMode="auto">
                <a:xfrm rot="-2667066">
                  <a:off x="1935" y="1552"/>
                  <a:ext cx="945" cy="363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 eaLnBrk="1" hangingPunct="1">
                    <a:defRPr/>
                  </a:pPr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前额“</a:t>
                  </a:r>
                  <a:r>
                    <a:rPr lang="en-US" altLang="zh-CN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V”</a:t>
                  </a:r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发尖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9" name="矩形 17418"/>
                <p:cNvSpPr>
                  <a:spLocks noChangeArrowheads="1" noChangeShapeType="1" noTextEdit="1"/>
                </p:cNvSpPr>
                <p:nvPr/>
              </p:nvSpPr>
              <p:spPr bwMode="auto">
                <a:xfrm rot="2970576">
                  <a:off x="2994" y="1568"/>
                  <a:ext cx="771" cy="227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平发际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0" name="矩形 17419"/>
                <p:cNvSpPr>
                  <a:spLocks noChangeArrowheads="1" noChangeShapeType="1" noTextEdit="1"/>
                </p:cNvSpPr>
                <p:nvPr/>
              </p:nvSpPr>
              <p:spPr bwMode="auto">
                <a:xfrm rot="-7829424">
                  <a:off x="1933" y="2512"/>
                  <a:ext cx="771" cy="181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平发际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38" name="矩形 17420"/>
              <p:cNvSpPr>
                <a:spLocks noChangeArrowheads="1" noChangeShapeType="1" noTextEdit="1"/>
              </p:cNvSpPr>
              <p:nvPr/>
            </p:nvSpPr>
            <p:spPr bwMode="auto">
              <a:xfrm rot="-1488495">
                <a:off x="2181" y="1116"/>
                <a:ext cx="681" cy="230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下颌中央有沟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9" name="矩形 17421"/>
              <p:cNvSpPr>
                <a:spLocks noChangeArrowheads="1" noChangeShapeType="1" noTextEdit="1"/>
              </p:cNvSpPr>
              <p:nvPr/>
            </p:nvSpPr>
            <p:spPr bwMode="auto">
              <a:xfrm rot="9311243">
                <a:off x="2925" y="3022"/>
                <a:ext cx="681" cy="230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下颌中央有沟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0" name="矩形 17422"/>
              <p:cNvSpPr>
                <a:spLocks noChangeArrowheads="1" noChangeShapeType="1" noTextEdit="1"/>
              </p:cNvSpPr>
              <p:nvPr/>
            </p:nvSpPr>
            <p:spPr bwMode="auto">
              <a:xfrm rot="-6977563">
                <a:off x="1604" y="2424"/>
                <a:ext cx="681" cy="230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下颌中央有沟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1" name="矩形 17423"/>
              <p:cNvSpPr>
                <a:spLocks noChangeArrowheads="1" noChangeShapeType="1" noTextEdit="1"/>
              </p:cNvSpPr>
              <p:nvPr/>
            </p:nvSpPr>
            <p:spPr bwMode="auto">
              <a:xfrm rot="3944612">
                <a:off x="3509" y="1653"/>
                <a:ext cx="681" cy="230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下颌中央有沟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2" name="矩形 17424"/>
              <p:cNvSpPr>
                <a:spLocks noChangeArrowheads="1" noChangeShapeType="1" noTextEdit="1"/>
              </p:cNvSpPr>
              <p:nvPr/>
            </p:nvSpPr>
            <p:spPr bwMode="auto">
              <a:xfrm rot="-4074771">
                <a:off x="1601" y="1653"/>
                <a:ext cx="681" cy="230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下颌中央无沟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3" name="矩形 17425"/>
              <p:cNvSpPr>
                <a:spLocks noChangeArrowheads="1" noChangeShapeType="1" noTextEdit="1"/>
              </p:cNvSpPr>
              <p:nvPr/>
            </p:nvSpPr>
            <p:spPr bwMode="auto">
              <a:xfrm rot="1542421">
                <a:off x="2971" y="1114"/>
                <a:ext cx="681" cy="230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下颌中央无沟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矩形 17426"/>
              <p:cNvSpPr>
                <a:spLocks noChangeArrowheads="1" noChangeShapeType="1" noTextEdit="1"/>
              </p:cNvSpPr>
              <p:nvPr/>
            </p:nvSpPr>
            <p:spPr bwMode="auto">
              <a:xfrm rot="-9470414">
                <a:off x="2154" y="3019"/>
                <a:ext cx="681" cy="230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下颌中央无沟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矩形 17427"/>
              <p:cNvSpPr>
                <a:spLocks noChangeArrowheads="1" noChangeShapeType="1" noTextEdit="1"/>
              </p:cNvSpPr>
              <p:nvPr/>
            </p:nvSpPr>
            <p:spPr bwMode="auto">
              <a:xfrm rot="6666113">
                <a:off x="3509" y="2424"/>
                <a:ext cx="681" cy="230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下颌中央无沟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9" name="矩形 17428"/>
            <p:cNvSpPr>
              <a:spLocks noChangeArrowheads="1" noChangeShapeType="1" noTextEdit="1"/>
            </p:cNvSpPr>
            <p:nvPr/>
          </p:nvSpPr>
          <p:spPr bwMode="auto">
            <a:xfrm rot="-1874993">
              <a:off x="2200" y="709"/>
              <a:ext cx="212" cy="240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0" name="矩形 17429"/>
            <p:cNvSpPr>
              <a:spLocks noChangeArrowheads="1" noChangeShapeType="1" noTextEdit="1"/>
            </p:cNvSpPr>
            <p:nvPr/>
          </p:nvSpPr>
          <p:spPr bwMode="auto">
            <a:xfrm rot="-3737721">
              <a:off x="1443" y="1466"/>
              <a:ext cx="212" cy="240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1" name="矩形 17430"/>
            <p:cNvSpPr>
              <a:spLocks noChangeArrowheads="1" noChangeShapeType="1" noTextEdit="1"/>
            </p:cNvSpPr>
            <p:nvPr/>
          </p:nvSpPr>
          <p:spPr bwMode="auto">
            <a:xfrm rot="-6526227">
              <a:off x="1443" y="2554"/>
              <a:ext cx="212" cy="240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2" name="矩形 17431"/>
            <p:cNvSpPr>
              <a:spLocks noChangeArrowheads="1" noChangeShapeType="1" noTextEdit="1"/>
            </p:cNvSpPr>
            <p:nvPr/>
          </p:nvSpPr>
          <p:spPr bwMode="auto">
            <a:xfrm rot="-8831587">
              <a:off x="2214" y="3385"/>
              <a:ext cx="212" cy="240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3" name="矩形 17432"/>
            <p:cNvSpPr>
              <a:spLocks noChangeArrowheads="1" noChangeShapeType="1" noTextEdit="1"/>
            </p:cNvSpPr>
            <p:nvPr/>
          </p:nvSpPr>
          <p:spPr bwMode="auto">
            <a:xfrm rot="9458540">
              <a:off x="3379" y="3385"/>
              <a:ext cx="212" cy="240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4" name="矩形 17433"/>
            <p:cNvSpPr>
              <a:spLocks noChangeArrowheads="1" noChangeShapeType="1" noTextEdit="1"/>
            </p:cNvSpPr>
            <p:nvPr/>
          </p:nvSpPr>
          <p:spPr bwMode="auto">
            <a:xfrm rot="6563232">
              <a:off x="4119" y="2600"/>
              <a:ext cx="212" cy="240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5" name="矩形 17434"/>
            <p:cNvSpPr>
              <a:spLocks noChangeArrowheads="1" noChangeShapeType="1" noTextEdit="1"/>
            </p:cNvSpPr>
            <p:nvPr/>
          </p:nvSpPr>
          <p:spPr bwMode="auto">
            <a:xfrm rot="4101189">
              <a:off x="4119" y="1466"/>
              <a:ext cx="212" cy="240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7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6" name="矩形 17435"/>
            <p:cNvSpPr>
              <a:spLocks noChangeArrowheads="1" noChangeShapeType="1" noTextEdit="1"/>
            </p:cNvSpPr>
            <p:nvPr/>
          </p:nvSpPr>
          <p:spPr bwMode="auto">
            <a:xfrm rot="1598082">
              <a:off x="3379" y="709"/>
              <a:ext cx="212" cy="240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8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3" name="矩形 17436"/>
          <p:cNvSpPr>
            <a:spLocks noChangeArrowheads="1"/>
          </p:cNvSpPr>
          <p:nvPr/>
        </p:nvSpPr>
        <p:spPr bwMode="auto">
          <a:xfrm>
            <a:off x="7006340" y="5323593"/>
            <a:ext cx="4725656" cy="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spc="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三种相貌特征组合，会产生</a:t>
            </a:r>
            <a:r>
              <a:rPr lang="en-US" altLang="zh-CN" sz="2400" spc="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400" spc="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种不同的相貌。</a:t>
            </a:r>
            <a:r>
              <a:rPr lang="en-US" altLang="zh-CN" sz="2400" spc="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2×2×2</a:t>
            </a:r>
            <a:r>
              <a:rPr lang="zh-CN" altLang="en-US" sz="2400" spc="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spc="2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 </a:t>
            </a:r>
            <a:endParaRPr lang="en-US" altLang="zh-CN" sz="2400" spc="200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研  讨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grpSp>
        <p:nvGrpSpPr>
          <p:cNvPr id="10" name="组合 19457"/>
          <p:cNvGrpSpPr/>
          <p:nvPr/>
        </p:nvGrpSpPr>
        <p:grpSpPr>
          <a:xfrm>
            <a:off x="6096000" y="1345258"/>
            <a:ext cx="4605337" cy="4579938"/>
            <a:chOff x="910" y="190"/>
            <a:chExt cx="3940" cy="3940"/>
          </a:xfrm>
        </p:grpSpPr>
        <p:pic>
          <p:nvPicPr>
            <p:cNvPr id="11" name="图片 19458" descr="00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10" y="190"/>
              <a:ext cx="3940" cy="3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" name="组合 19459"/>
            <p:cNvGrpSpPr/>
            <p:nvPr/>
          </p:nvGrpSpPr>
          <p:grpSpPr>
            <a:xfrm>
              <a:off x="1411" y="708"/>
              <a:ext cx="2902" cy="2903"/>
              <a:chOff x="1411" y="708"/>
              <a:chExt cx="2902" cy="2903"/>
            </a:xfrm>
          </p:grpSpPr>
          <p:grpSp>
            <p:nvGrpSpPr>
              <p:cNvPr id="30" name="组合 19460"/>
              <p:cNvGrpSpPr/>
              <p:nvPr/>
            </p:nvGrpSpPr>
            <p:grpSpPr>
              <a:xfrm>
                <a:off x="1834" y="1114"/>
                <a:ext cx="2138" cy="2138"/>
                <a:chOff x="1834" y="1114"/>
                <a:chExt cx="2138" cy="2138"/>
              </a:xfrm>
            </p:grpSpPr>
            <p:grpSp>
              <p:nvGrpSpPr>
                <p:cNvPr id="47" name="组合 19461"/>
                <p:cNvGrpSpPr/>
                <p:nvPr/>
              </p:nvGrpSpPr>
              <p:grpSpPr>
                <a:xfrm>
                  <a:off x="1935" y="1303"/>
                  <a:ext cx="1565" cy="1765"/>
                  <a:chOff x="1935" y="1303"/>
                  <a:chExt cx="1565" cy="1765"/>
                </a:xfrm>
              </p:grpSpPr>
              <p:grpSp>
                <p:nvGrpSpPr>
                  <p:cNvPr id="56" name="组合 19462"/>
                  <p:cNvGrpSpPr/>
                  <p:nvPr/>
                </p:nvGrpSpPr>
                <p:grpSpPr>
                  <a:xfrm>
                    <a:off x="2517" y="1752"/>
                    <a:ext cx="742" cy="864"/>
                    <a:chOff x="2501" y="1752"/>
                    <a:chExt cx="742" cy="864"/>
                  </a:xfrm>
                </p:grpSpPr>
                <p:sp>
                  <p:nvSpPr>
                    <p:cNvPr id="61" name="矩形 19463"/>
                    <p:cNvSpPr>
                      <a:spLocks noChangeArrowheads="1" noChangeShapeType="1" noTextEdit="1"/>
                    </p:cNvSpPr>
                    <p:nvPr/>
                  </p:nvSpPr>
                  <p:spPr bwMode="auto">
                    <a:xfrm rot="-5400000">
                      <a:off x="2213" y="2040"/>
                      <a:ext cx="864" cy="288"/>
                    </a:xfrm>
                    <a:prstGeom prst="rect">
                      <a:avLst/>
                    </a:prstGeom>
                  </p:spPr>
                  <p:txBody>
                    <a:bodyPr spcFirstLastPara="1" wrap="none" fromWordArt="1">
                      <a:prstTxWarp prst="textArchUp">
                        <a:avLst>
                          <a:gd name="adj" fmla="val 10800000"/>
                        </a:avLst>
                      </a:prstTxWarp>
                    </a:bodyPr>
                    <a:lstStyle/>
                    <a:p>
                      <a:pPr algn="ctr"/>
                      <a:r>
                        <a:rPr lang="zh-CN" altLang="en-US" sz="3600" kern="10"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有耳垂</a:t>
                      </a:r>
                      <a:endParaRPr lang="zh-CN" altLang="en-US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62" name="矩形 19464"/>
                    <p:cNvSpPr>
                      <a:spLocks noChangeArrowheads="1" noChangeShapeType="1" noTextEdit="1"/>
                    </p:cNvSpPr>
                    <p:nvPr/>
                  </p:nvSpPr>
                  <p:spPr bwMode="auto">
                    <a:xfrm rot="5400000">
                      <a:off x="2667" y="2040"/>
                      <a:ext cx="864" cy="288"/>
                    </a:xfrm>
                    <a:prstGeom prst="rect">
                      <a:avLst/>
                    </a:prstGeom>
                  </p:spPr>
                  <p:txBody>
                    <a:bodyPr spcFirstLastPara="1" wrap="none" fromWordArt="1">
                      <a:prstTxWarp prst="textArchUp">
                        <a:avLst>
                          <a:gd name="adj" fmla="val 10800000"/>
                        </a:avLst>
                      </a:prstTxWarp>
                    </a:bodyPr>
                    <a:lstStyle/>
                    <a:p>
                      <a:pPr algn="ctr"/>
                      <a:r>
                        <a:rPr lang="zh-CN" altLang="en-US" sz="3600" kern="10"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无耳垂</a:t>
                      </a:r>
                      <a:endParaRPr lang="zh-CN" altLang="en-US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p:txBody>
                </p:sp>
              </p:grpSp>
              <p:sp>
                <p:nvSpPr>
                  <p:cNvPr id="57" name="矩形 19465"/>
                  <p:cNvSpPr>
                    <a:spLocks noChangeArrowheads="1" noChangeShapeType="1" noTextEdit="1"/>
                  </p:cNvSpPr>
                  <p:nvPr/>
                </p:nvSpPr>
                <p:spPr bwMode="auto">
                  <a:xfrm rot="7918470">
                    <a:off x="2836" y="2407"/>
                    <a:ext cx="945" cy="363"/>
                  </a:xfrm>
                  <a:prstGeom prst="rect">
                    <a:avLst/>
                  </a:prstGeom>
                </p:spPr>
                <p:txBody>
                  <a:bodyPr spcFirstLastPara="1" wrap="none" fromWordArt="1">
                    <a:prstTxWarp prst="textArchUp">
                      <a:avLst>
                        <a:gd name="adj" fmla="val 10800000"/>
                      </a:avLst>
                    </a:prstTxWarp>
                  </a:bodyPr>
                  <a:lstStyle/>
                  <a:p>
                    <a:pPr algn="ctr" eaLnBrk="1" hangingPunct="1">
                      <a:defRPr/>
                    </a:pPr>
                    <a:r>
                      <a:rPr lang="zh-CN" altLang="en-US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前额“</a:t>
                    </a:r>
                    <a:r>
                      <a:rPr lang="en-US" altLang="zh-CN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V”</a:t>
                    </a:r>
                    <a:r>
                      <a:rPr lang="zh-CN" altLang="en-US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发尖</a:t>
                    </a:r>
                    <a:endPara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58" name="矩形 19466"/>
                  <p:cNvSpPr>
                    <a:spLocks noChangeArrowheads="1" noChangeShapeType="1" noTextEdit="1"/>
                  </p:cNvSpPr>
                  <p:nvPr/>
                </p:nvSpPr>
                <p:spPr bwMode="auto">
                  <a:xfrm rot="-2667066">
                    <a:off x="1935" y="1552"/>
                    <a:ext cx="945" cy="363"/>
                  </a:xfrm>
                  <a:prstGeom prst="rect">
                    <a:avLst/>
                  </a:prstGeom>
                </p:spPr>
                <p:txBody>
                  <a:bodyPr spcFirstLastPara="1" wrap="none" fromWordArt="1">
                    <a:prstTxWarp prst="textArchUp">
                      <a:avLst>
                        <a:gd name="adj" fmla="val 10800000"/>
                      </a:avLst>
                    </a:prstTxWarp>
                  </a:bodyPr>
                  <a:lstStyle/>
                  <a:p>
                    <a:pPr algn="ctr" eaLnBrk="1" hangingPunct="1">
                      <a:defRPr/>
                    </a:pPr>
                    <a:r>
                      <a:rPr lang="zh-CN" altLang="en-US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前额“</a:t>
                    </a:r>
                    <a:r>
                      <a:rPr lang="en-US" altLang="zh-CN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V”</a:t>
                    </a:r>
                    <a:r>
                      <a:rPr lang="zh-CN" altLang="en-US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发尖</a:t>
                    </a:r>
                    <a:endPara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59" name="矩形 19467"/>
                  <p:cNvSpPr>
                    <a:spLocks noChangeArrowheads="1" noChangeShapeType="1" noTextEdit="1"/>
                  </p:cNvSpPr>
                  <p:nvPr/>
                </p:nvSpPr>
                <p:spPr bwMode="auto">
                  <a:xfrm rot="2970576">
                    <a:off x="2994" y="1568"/>
                    <a:ext cx="771" cy="227"/>
                  </a:xfrm>
                  <a:prstGeom prst="rect">
                    <a:avLst/>
                  </a:prstGeom>
                </p:spPr>
                <p:txBody>
                  <a:bodyPr spcFirstLastPara="1" wrap="none" fromWordArt="1">
                    <a:prstTxWarp prst="textArchUp">
                      <a:avLst>
                        <a:gd name="adj" fmla="val 10800000"/>
                      </a:avLst>
                    </a:prstTxWarp>
                  </a:bodyPr>
                  <a:lstStyle/>
                  <a:p>
                    <a:pPr algn="ctr"/>
                    <a:r>
                      <a:rPr lang="zh-CN" altLang="en-US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平发际</a:t>
                    </a:r>
                    <a:endPara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0" name="矩形 19468"/>
                  <p:cNvSpPr>
                    <a:spLocks noChangeArrowheads="1" noChangeShapeType="1" noTextEdit="1"/>
                  </p:cNvSpPr>
                  <p:nvPr/>
                </p:nvSpPr>
                <p:spPr bwMode="auto">
                  <a:xfrm rot="-7829424">
                    <a:off x="1933" y="2512"/>
                    <a:ext cx="771" cy="181"/>
                  </a:xfrm>
                  <a:prstGeom prst="rect">
                    <a:avLst/>
                  </a:prstGeom>
                </p:spPr>
                <p:txBody>
                  <a:bodyPr spcFirstLastPara="1" wrap="none" fromWordArt="1">
                    <a:prstTxWarp prst="textArchUp">
                      <a:avLst>
                        <a:gd name="adj" fmla="val 10800000"/>
                      </a:avLst>
                    </a:prstTxWarp>
                  </a:bodyPr>
                  <a:lstStyle/>
                  <a:p>
                    <a:pPr algn="ctr"/>
                    <a:r>
                      <a:rPr lang="zh-CN" altLang="en-US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平发际</a:t>
                    </a:r>
                    <a:endPara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sp>
              <p:nvSpPr>
                <p:cNvPr id="48" name="矩形 19469"/>
                <p:cNvSpPr>
                  <a:spLocks noChangeArrowheads="1" noChangeShapeType="1" noTextEdit="1"/>
                </p:cNvSpPr>
                <p:nvPr/>
              </p:nvSpPr>
              <p:spPr bwMode="auto">
                <a:xfrm rot="-1488495">
                  <a:off x="2181" y="1116"/>
                  <a:ext cx="681" cy="230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下颌中央有沟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9" name="矩形 19470"/>
                <p:cNvSpPr>
                  <a:spLocks noChangeArrowheads="1" noChangeShapeType="1" noTextEdit="1"/>
                </p:cNvSpPr>
                <p:nvPr/>
              </p:nvSpPr>
              <p:spPr bwMode="auto">
                <a:xfrm rot="9311243">
                  <a:off x="2925" y="3022"/>
                  <a:ext cx="681" cy="230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下颌中央有沟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0" name="矩形 19471"/>
                <p:cNvSpPr>
                  <a:spLocks noChangeArrowheads="1" noChangeShapeType="1" noTextEdit="1"/>
                </p:cNvSpPr>
                <p:nvPr/>
              </p:nvSpPr>
              <p:spPr bwMode="auto">
                <a:xfrm rot="-6977563">
                  <a:off x="1604" y="2424"/>
                  <a:ext cx="681" cy="230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下颌中央有沟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矩形 19472"/>
                <p:cNvSpPr>
                  <a:spLocks noChangeArrowheads="1" noChangeShapeType="1" noTextEdit="1"/>
                </p:cNvSpPr>
                <p:nvPr/>
              </p:nvSpPr>
              <p:spPr bwMode="auto">
                <a:xfrm rot="3944612">
                  <a:off x="3509" y="1653"/>
                  <a:ext cx="681" cy="230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下颌中央有沟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2" name="矩形 19473"/>
                <p:cNvSpPr>
                  <a:spLocks noChangeArrowheads="1" noChangeShapeType="1" noTextEdit="1"/>
                </p:cNvSpPr>
                <p:nvPr/>
              </p:nvSpPr>
              <p:spPr bwMode="auto">
                <a:xfrm rot="-4074771">
                  <a:off x="1601" y="1653"/>
                  <a:ext cx="681" cy="230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下颌中央无沟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3" name="矩形 19474"/>
                <p:cNvSpPr>
                  <a:spLocks noChangeArrowheads="1" noChangeShapeType="1" noTextEdit="1"/>
                </p:cNvSpPr>
                <p:nvPr/>
              </p:nvSpPr>
              <p:spPr bwMode="auto">
                <a:xfrm rot="1542421">
                  <a:off x="2971" y="1114"/>
                  <a:ext cx="681" cy="230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下颌中央无沟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4" name="矩形 19475"/>
                <p:cNvSpPr>
                  <a:spLocks noChangeArrowheads="1" noChangeShapeType="1" noTextEdit="1"/>
                </p:cNvSpPr>
                <p:nvPr/>
              </p:nvSpPr>
              <p:spPr bwMode="auto">
                <a:xfrm rot="-9470414">
                  <a:off x="2154" y="3019"/>
                  <a:ext cx="681" cy="230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下颌中央无沟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5" name="矩形 19476"/>
                <p:cNvSpPr>
                  <a:spLocks noChangeArrowheads="1" noChangeShapeType="1" noTextEdit="1"/>
                </p:cNvSpPr>
                <p:nvPr/>
              </p:nvSpPr>
              <p:spPr bwMode="auto">
                <a:xfrm rot="6666113">
                  <a:off x="3509" y="2424"/>
                  <a:ext cx="681" cy="230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下颌中央无沟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31" name="矩形 19477"/>
              <p:cNvSpPr>
                <a:spLocks noChangeArrowheads="1" noChangeShapeType="1" noTextEdit="1"/>
              </p:cNvSpPr>
              <p:nvPr/>
            </p:nvSpPr>
            <p:spPr bwMode="auto">
              <a:xfrm rot="-663803">
                <a:off x="2336" y="709"/>
                <a:ext cx="499" cy="136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卷发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矩形 19478"/>
              <p:cNvSpPr>
                <a:spLocks noChangeArrowheads="1" noChangeShapeType="1" noTextEdit="1"/>
              </p:cNvSpPr>
              <p:nvPr/>
            </p:nvSpPr>
            <p:spPr bwMode="auto">
              <a:xfrm rot="-3196496">
                <a:off x="1439" y="1310"/>
                <a:ext cx="499" cy="136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卷发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3" name="矩形 19479"/>
              <p:cNvSpPr>
                <a:spLocks noChangeArrowheads="1" noChangeShapeType="1" noTextEdit="1"/>
              </p:cNvSpPr>
              <p:nvPr/>
            </p:nvSpPr>
            <p:spPr bwMode="auto">
              <a:xfrm rot="-6133367">
                <a:off x="1240" y="2380"/>
                <a:ext cx="499" cy="136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卷发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4" name="矩形 19480"/>
              <p:cNvSpPr>
                <a:spLocks noChangeArrowheads="1" noChangeShapeType="1" noTextEdit="1"/>
              </p:cNvSpPr>
              <p:nvPr/>
            </p:nvSpPr>
            <p:spPr bwMode="auto">
              <a:xfrm rot="-8606184">
                <a:off x="1864" y="3258"/>
                <a:ext cx="499" cy="136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卷发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矩形 19481"/>
              <p:cNvSpPr>
                <a:spLocks noChangeArrowheads="1" noChangeShapeType="1" noTextEdit="1"/>
              </p:cNvSpPr>
              <p:nvPr/>
            </p:nvSpPr>
            <p:spPr bwMode="auto">
              <a:xfrm rot="10141245">
                <a:off x="2907" y="3458"/>
                <a:ext cx="499" cy="136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卷发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矩形 19482"/>
              <p:cNvSpPr>
                <a:spLocks noChangeArrowheads="1" noChangeShapeType="1" noTextEdit="1"/>
              </p:cNvSpPr>
              <p:nvPr/>
            </p:nvSpPr>
            <p:spPr bwMode="auto">
              <a:xfrm rot="7827195">
                <a:off x="3753" y="2889"/>
                <a:ext cx="499" cy="136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卷发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矩形 19483"/>
              <p:cNvSpPr>
                <a:spLocks noChangeArrowheads="1" noChangeShapeType="1" noTextEdit="1"/>
              </p:cNvSpPr>
              <p:nvPr/>
            </p:nvSpPr>
            <p:spPr bwMode="auto">
              <a:xfrm rot="4978176">
                <a:off x="3988" y="1800"/>
                <a:ext cx="499" cy="136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卷发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矩形 19484"/>
              <p:cNvSpPr>
                <a:spLocks noChangeArrowheads="1" noChangeShapeType="1" noTextEdit="1"/>
              </p:cNvSpPr>
              <p:nvPr/>
            </p:nvSpPr>
            <p:spPr bwMode="auto">
              <a:xfrm rot="2120925">
                <a:off x="3397" y="926"/>
                <a:ext cx="499" cy="136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卷发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9" name="矩形 19485"/>
              <p:cNvSpPr>
                <a:spLocks noChangeArrowheads="1" noChangeShapeType="1" noTextEdit="1"/>
              </p:cNvSpPr>
              <p:nvPr/>
            </p:nvSpPr>
            <p:spPr bwMode="auto">
              <a:xfrm rot="-2150577">
                <a:off x="1828" y="908"/>
                <a:ext cx="499" cy="136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直发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0" name="矩形 19486"/>
              <p:cNvSpPr>
                <a:spLocks noChangeArrowheads="1" noChangeShapeType="1" noTextEdit="1"/>
              </p:cNvSpPr>
              <p:nvPr/>
            </p:nvSpPr>
            <p:spPr bwMode="auto">
              <a:xfrm rot="-4854701">
                <a:off x="1222" y="1827"/>
                <a:ext cx="499" cy="136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直发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1" name="矩形 19487"/>
              <p:cNvSpPr>
                <a:spLocks noChangeArrowheads="1" noChangeShapeType="1" noTextEdit="1"/>
              </p:cNvSpPr>
              <p:nvPr/>
            </p:nvSpPr>
            <p:spPr bwMode="auto">
              <a:xfrm rot="-7219863">
                <a:off x="1421" y="2879"/>
                <a:ext cx="499" cy="136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直发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2" name="矩形 19488"/>
              <p:cNvSpPr>
                <a:spLocks noChangeArrowheads="1" noChangeShapeType="1" noTextEdit="1"/>
              </p:cNvSpPr>
              <p:nvPr/>
            </p:nvSpPr>
            <p:spPr bwMode="auto">
              <a:xfrm rot="-10063103">
                <a:off x="2336" y="3475"/>
                <a:ext cx="499" cy="136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直发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3" name="矩形 19489"/>
              <p:cNvSpPr>
                <a:spLocks noChangeArrowheads="1" noChangeShapeType="1" noTextEdit="1"/>
              </p:cNvSpPr>
              <p:nvPr/>
            </p:nvSpPr>
            <p:spPr bwMode="auto">
              <a:xfrm rot="8739836">
                <a:off x="3406" y="3267"/>
                <a:ext cx="499" cy="136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直发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矩形 19490"/>
              <p:cNvSpPr>
                <a:spLocks noChangeArrowheads="1" noChangeShapeType="1" noTextEdit="1"/>
              </p:cNvSpPr>
              <p:nvPr/>
            </p:nvSpPr>
            <p:spPr bwMode="auto">
              <a:xfrm rot="6170054">
                <a:off x="3979" y="2380"/>
                <a:ext cx="499" cy="136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直发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矩形 19491"/>
              <p:cNvSpPr>
                <a:spLocks noChangeArrowheads="1" noChangeShapeType="1" noTextEdit="1"/>
              </p:cNvSpPr>
              <p:nvPr/>
            </p:nvSpPr>
            <p:spPr bwMode="auto">
              <a:xfrm rot="3248877">
                <a:off x="3780" y="1292"/>
                <a:ext cx="499" cy="136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直发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6" name="矩形 19492"/>
              <p:cNvSpPr>
                <a:spLocks noChangeArrowheads="1" noChangeShapeType="1" noTextEdit="1"/>
              </p:cNvSpPr>
              <p:nvPr/>
            </p:nvSpPr>
            <p:spPr bwMode="auto">
              <a:xfrm rot="918032">
                <a:off x="2880" y="708"/>
                <a:ext cx="499" cy="136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直发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3" name="矩形 19493"/>
            <p:cNvSpPr>
              <a:spLocks noChangeArrowheads="1" noChangeShapeType="1" noTextEdit="1"/>
            </p:cNvSpPr>
            <p:nvPr/>
          </p:nvSpPr>
          <p:spPr bwMode="auto">
            <a:xfrm rot="-510524">
              <a:off x="2426" y="255"/>
              <a:ext cx="204" cy="27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矩形 19494"/>
            <p:cNvSpPr>
              <a:spLocks noChangeArrowheads="1" noChangeShapeType="1" noTextEdit="1"/>
            </p:cNvSpPr>
            <p:nvPr/>
          </p:nvSpPr>
          <p:spPr bwMode="auto">
            <a:xfrm rot="-2118083">
              <a:off x="1746" y="527"/>
              <a:ext cx="204" cy="27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" name="矩形 19495"/>
            <p:cNvSpPr>
              <a:spLocks noChangeArrowheads="1" noChangeShapeType="1" noTextEdit="1"/>
            </p:cNvSpPr>
            <p:nvPr/>
          </p:nvSpPr>
          <p:spPr bwMode="auto">
            <a:xfrm rot="-3365134">
              <a:off x="1281" y="992"/>
              <a:ext cx="204" cy="27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矩形 19496"/>
            <p:cNvSpPr>
              <a:spLocks noChangeArrowheads="1" noChangeShapeType="1" noTextEdit="1"/>
            </p:cNvSpPr>
            <p:nvPr/>
          </p:nvSpPr>
          <p:spPr bwMode="auto">
            <a:xfrm rot="-4959265">
              <a:off x="1009" y="1672"/>
              <a:ext cx="204" cy="27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矩形 19497"/>
            <p:cNvSpPr>
              <a:spLocks noChangeArrowheads="1" noChangeShapeType="1" noTextEdit="1"/>
            </p:cNvSpPr>
            <p:nvPr/>
          </p:nvSpPr>
          <p:spPr bwMode="auto">
            <a:xfrm rot="-6496816">
              <a:off x="1009" y="2398"/>
              <a:ext cx="204" cy="27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矩形 19498"/>
            <p:cNvSpPr>
              <a:spLocks noChangeArrowheads="1" noChangeShapeType="1" noTextEdit="1"/>
            </p:cNvSpPr>
            <p:nvPr/>
          </p:nvSpPr>
          <p:spPr bwMode="auto">
            <a:xfrm rot="-7360305">
              <a:off x="1263" y="3015"/>
              <a:ext cx="204" cy="27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矩形 19499"/>
            <p:cNvSpPr>
              <a:spLocks noChangeArrowheads="1" noChangeShapeType="1" noTextEdit="1"/>
            </p:cNvSpPr>
            <p:nvPr/>
          </p:nvSpPr>
          <p:spPr bwMode="auto">
            <a:xfrm rot="-8772480">
              <a:off x="1791" y="3502"/>
              <a:ext cx="204" cy="27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7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矩形 19500"/>
            <p:cNvSpPr>
              <a:spLocks noChangeArrowheads="1" noChangeShapeType="1" noTextEdit="1"/>
            </p:cNvSpPr>
            <p:nvPr/>
          </p:nvSpPr>
          <p:spPr bwMode="auto">
            <a:xfrm rot="-9433594">
              <a:off x="2408" y="3757"/>
              <a:ext cx="204" cy="27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8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2" name="矩形 19501"/>
            <p:cNvSpPr>
              <a:spLocks noChangeArrowheads="1" noChangeShapeType="1" noTextEdit="1"/>
            </p:cNvSpPr>
            <p:nvPr/>
          </p:nvSpPr>
          <p:spPr bwMode="auto">
            <a:xfrm rot="10028394">
              <a:off x="3107" y="3766"/>
              <a:ext cx="204" cy="27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9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矩形 19502"/>
            <p:cNvSpPr>
              <a:spLocks noChangeArrowheads="1" noChangeShapeType="1" noTextEdit="1"/>
            </p:cNvSpPr>
            <p:nvPr/>
          </p:nvSpPr>
          <p:spPr bwMode="auto">
            <a:xfrm rot="8532719">
              <a:off x="3742" y="3521"/>
              <a:ext cx="204" cy="27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10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矩形 19503"/>
            <p:cNvSpPr>
              <a:spLocks noChangeArrowheads="1" noChangeShapeType="1" noTextEdit="1"/>
            </p:cNvSpPr>
            <p:nvPr/>
          </p:nvSpPr>
          <p:spPr bwMode="auto">
            <a:xfrm rot="7290238">
              <a:off x="4229" y="3033"/>
              <a:ext cx="204" cy="27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11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矩形 19504"/>
            <p:cNvSpPr>
              <a:spLocks noChangeArrowheads="1" noChangeShapeType="1" noTextEdit="1"/>
            </p:cNvSpPr>
            <p:nvPr/>
          </p:nvSpPr>
          <p:spPr bwMode="auto">
            <a:xfrm rot="6337009">
              <a:off x="4502" y="2398"/>
              <a:ext cx="204" cy="27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12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6" name="矩形 19505"/>
            <p:cNvSpPr>
              <a:spLocks noChangeArrowheads="1" noChangeShapeType="1" noTextEdit="1"/>
            </p:cNvSpPr>
            <p:nvPr/>
          </p:nvSpPr>
          <p:spPr bwMode="auto">
            <a:xfrm rot="4765452">
              <a:off x="4529" y="1672"/>
              <a:ext cx="204" cy="27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13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7" name="矩形 19506"/>
            <p:cNvSpPr>
              <a:spLocks noChangeArrowheads="1" noChangeShapeType="1" noTextEdit="1"/>
            </p:cNvSpPr>
            <p:nvPr/>
          </p:nvSpPr>
          <p:spPr bwMode="auto">
            <a:xfrm rot="3309536">
              <a:off x="4247" y="1019"/>
              <a:ext cx="204" cy="27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14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8" name="矩形 19507"/>
            <p:cNvSpPr>
              <a:spLocks noChangeArrowheads="1" noChangeShapeType="1" noTextEdit="1"/>
            </p:cNvSpPr>
            <p:nvPr/>
          </p:nvSpPr>
          <p:spPr bwMode="auto">
            <a:xfrm rot="2140686">
              <a:off x="3787" y="527"/>
              <a:ext cx="204" cy="27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15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" name="矩形 19508"/>
            <p:cNvSpPr>
              <a:spLocks noChangeArrowheads="1" noChangeShapeType="1" noTextEdit="1"/>
            </p:cNvSpPr>
            <p:nvPr/>
          </p:nvSpPr>
          <p:spPr bwMode="auto">
            <a:xfrm rot="1000980">
              <a:off x="3134" y="264"/>
              <a:ext cx="204" cy="27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16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3" name="矩形 19509"/>
          <p:cNvSpPr>
            <a:spLocks noChangeArrowheads="1"/>
          </p:cNvSpPr>
          <p:nvPr/>
        </p:nvSpPr>
        <p:spPr bwMode="auto">
          <a:xfrm>
            <a:off x="2092211" y="2182033"/>
            <a:ext cx="2773844" cy="1693349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spc="300">
                <a:latin typeface="黑体" panose="02010609060101010101" pitchFamily="49" charset="-122"/>
                <a:ea typeface="黑体" panose="02010609060101010101" pitchFamily="49" charset="-122"/>
              </a:rPr>
              <a:t>四种组合，会产生</a:t>
            </a:r>
            <a:r>
              <a:rPr lang="en-US" altLang="zh-CN" sz="2800" spc="300"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sz="2800" spc="300">
                <a:latin typeface="黑体" panose="02010609060101010101" pitchFamily="49" charset="-122"/>
                <a:ea typeface="黑体" panose="02010609060101010101" pitchFamily="49" charset="-122"/>
              </a:rPr>
              <a:t>种不同的相貌 。</a:t>
            </a:r>
            <a:endParaRPr lang="zh-CN" altLang="en-US" sz="2800" spc="3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矩形 19510"/>
          <p:cNvSpPr>
            <a:spLocks noChangeArrowheads="1"/>
          </p:cNvSpPr>
          <p:nvPr/>
        </p:nvSpPr>
        <p:spPr bwMode="auto">
          <a:xfrm>
            <a:off x="2091126" y="4416871"/>
            <a:ext cx="2698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2×2×2×2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endParaRPr lang="en-US" altLang="zh-CN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研  讨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111" name="矩形 21605"/>
          <p:cNvSpPr>
            <a:spLocks noChangeArrowheads="1"/>
          </p:cNvSpPr>
          <p:nvPr/>
        </p:nvSpPr>
        <p:spPr bwMode="auto">
          <a:xfrm>
            <a:off x="804554" y="2376312"/>
            <a:ext cx="2822195" cy="1693349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spc="3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五种组合，会产生</a:t>
            </a:r>
            <a:r>
              <a:rPr lang="en-US" altLang="zh-CN" sz="2800" spc="3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32</a:t>
            </a:r>
            <a:r>
              <a:rPr lang="zh-CN" altLang="en-US" sz="2800" spc="3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种不同的相貌</a:t>
            </a:r>
            <a:endParaRPr lang="zh-CN" altLang="en-US" sz="2800" spc="300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3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14" name="组合 21505"/>
          <p:cNvGrpSpPr/>
          <p:nvPr/>
        </p:nvGrpSpPr>
        <p:grpSpPr>
          <a:xfrm>
            <a:off x="4527042" y="139768"/>
            <a:ext cx="6457950" cy="6388100"/>
            <a:chOff x="566" y="-126"/>
            <a:chExt cx="4508" cy="4543"/>
          </a:xfrm>
          <a:noFill/>
        </p:grpSpPr>
        <p:pic>
          <p:nvPicPr>
            <p:cNvPr id="115" name="图片 21506" descr="00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6" y="-126"/>
              <a:ext cx="4508" cy="4543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6" name="组合 21507"/>
            <p:cNvGrpSpPr/>
            <p:nvPr/>
          </p:nvGrpSpPr>
          <p:grpSpPr>
            <a:xfrm>
              <a:off x="1404" y="740"/>
              <a:ext cx="2817" cy="2836"/>
              <a:chOff x="1404" y="740"/>
              <a:chExt cx="2817" cy="2836"/>
            </a:xfrm>
            <a:grpFill/>
          </p:grpSpPr>
          <p:grpSp>
            <p:nvGrpSpPr>
              <p:cNvPr id="181" name="组合 21508"/>
              <p:cNvGrpSpPr/>
              <p:nvPr/>
            </p:nvGrpSpPr>
            <p:grpSpPr>
              <a:xfrm>
                <a:off x="1740" y="1091"/>
                <a:ext cx="2121" cy="2151"/>
                <a:chOff x="1740" y="1091"/>
                <a:chExt cx="2121" cy="2151"/>
              </a:xfrm>
              <a:grpFill/>
            </p:grpSpPr>
            <p:grpSp>
              <p:nvGrpSpPr>
                <p:cNvPr id="198" name="组合 21509"/>
                <p:cNvGrpSpPr/>
                <p:nvPr/>
              </p:nvGrpSpPr>
              <p:grpSpPr>
                <a:xfrm>
                  <a:off x="1935" y="1388"/>
                  <a:ext cx="1555" cy="1673"/>
                  <a:chOff x="1935" y="1388"/>
                  <a:chExt cx="1555" cy="1673"/>
                </a:xfrm>
                <a:grpFill/>
              </p:grpSpPr>
              <p:grpSp>
                <p:nvGrpSpPr>
                  <p:cNvPr id="207" name="组合 21510"/>
                  <p:cNvGrpSpPr/>
                  <p:nvPr/>
                </p:nvGrpSpPr>
                <p:grpSpPr>
                  <a:xfrm>
                    <a:off x="2517" y="1752"/>
                    <a:ext cx="538" cy="864"/>
                    <a:chOff x="2501" y="1752"/>
                    <a:chExt cx="538" cy="864"/>
                  </a:xfrm>
                  <a:grpFill/>
                </p:grpSpPr>
                <p:sp>
                  <p:nvSpPr>
                    <p:cNvPr id="212" name="矩形 21511"/>
                    <p:cNvSpPr>
                      <a:spLocks noChangeArrowheads="1" noChangeShapeType="1" noTextEdit="1"/>
                    </p:cNvSpPr>
                    <p:nvPr/>
                  </p:nvSpPr>
                  <p:spPr bwMode="auto">
                    <a:xfrm rot="-5400000">
                      <a:off x="2213" y="2040"/>
                      <a:ext cx="864" cy="288"/>
                    </a:xfrm>
                    <a:prstGeom prst="rect">
                      <a:avLst/>
                    </a:prstGeom>
                    <a:grpFill/>
                  </p:spPr>
                  <p:txBody>
                    <a:bodyPr spcFirstLastPara="1" wrap="none" fromWordArt="1">
                      <a:prstTxWarp prst="textArchUp">
                        <a:avLst>
                          <a:gd name="adj" fmla="val 10800000"/>
                        </a:avLst>
                      </a:prstTxWarp>
                    </a:bodyPr>
                    <a:lstStyle/>
                    <a:p>
                      <a:pPr algn="ctr"/>
                      <a:r>
                        <a:rPr lang="zh-CN" altLang="en-US" sz="3600" kern="10"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有耳垂</a:t>
                      </a:r>
                      <a:endParaRPr lang="zh-CN" altLang="en-US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13" name="矩形 21512"/>
                    <p:cNvSpPr>
                      <a:spLocks noChangeArrowheads="1" noChangeShapeType="1" noTextEdit="1"/>
                    </p:cNvSpPr>
                    <p:nvPr/>
                  </p:nvSpPr>
                  <p:spPr bwMode="auto">
                    <a:xfrm rot="5400000">
                      <a:off x="2463" y="2040"/>
                      <a:ext cx="864" cy="288"/>
                    </a:xfrm>
                    <a:prstGeom prst="rect">
                      <a:avLst/>
                    </a:prstGeom>
                    <a:grpFill/>
                  </p:spPr>
                  <p:txBody>
                    <a:bodyPr spcFirstLastPara="1" wrap="none" fromWordArt="1">
                      <a:prstTxWarp prst="textArchUp">
                        <a:avLst>
                          <a:gd name="adj" fmla="val 10800000"/>
                        </a:avLst>
                      </a:prstTxWarp>
                    </a:bodyPr>
                    <a:lstStyle/>
                    <a:p>
                      <a:pPr algn="ctr"/>
                      <a:r>
                        <a:rPr lang="zh-CN" altLang="en-US" sz="3600" kern="10">
                          <a:ln w="9525">
                            <a:solidFill>
                              <a:srgbClr val="000000"/>
                            </a:solidFill>
                            <a:round/>
                          </a:ln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无耳垂</a:t>
                      </a:r>
                      <a:endParaRPr lang="zh-CN" altLang="en-US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p:txBody>
                </p:sp>
              </p:grpSp>
              <p:sp>
                <p:nvSpPr>
                  <p:cNvPr id="208" name="矩形 21513"/>
                  <p:cNvSpPr>
                    <a:spLocks noChangeArrowheads="1" noChangeShapeType="1" noTextEdit="1"/>
                  </p:cNvSpPr>
                  <p:nvPr/>
                </p:nvSpPr>
                <p:spPr bwMode="auto">
                  <a:xfrm rot="7918470">
                    <a:off x="2836" y="2407"/>
                    <a:ext cx="945" cy="363"/>
                  </a:xfrm>
                  <a:prstGeom prst="rect">
                    <a:avLst/>
                  </a:prstGeom>
                  <a:grpFill/>
                </p:spPr>
                <p:txBody>
                  <a:bodyPr spcFirstLastPara="1" wrap="none" fromWordArt="1">
                    <a:prstTxWarp prst="textArchUp">
                      <a:avLst>
                        <a:gd name="adj" fmla="val 10800000"/>
                      </a:avLst>
                    </a:prstTxWarp>
                  </a:bodyPr>
                  <a:lstStyle/>
                  <a:p>
                    <a:pPr algn="ctr" eaLnBrk="1" hangingPunct="1">
                      <a:defRPr/>
                    </a:pPr>
                    <a:r>
                      <a:rPr lang="zh-CN" altLang="en-US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前额“</a:t>
                    </a:r>
                    <a:r>
                      <a:rPr lang="en-US" altLang="zh-CN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V”</a:t>
                    </a:r>
                    <a:r>
                      <a:rPr lang="zh-CN" altLang="en-US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发尖</a:t>
                    </a:r>
                    <a:endPara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09" name="矩形 21514"/>
                  <p:cNvSpPr>
                    <a:spLocks noChangeArrowheads="1" noChangeShapeType="1" noTextEdit="1"/>
                  </p:cNvSpPr>
                  <p:nvPr/>
                </p:nvSpPr>
                <p:spPr bwMode="auto">
                  <a:xfrm rot="-2667066">
                    <a:off x="1935" y="1552"/>
                    <a:ext cx="945" cy="363"/>
                  </a:xfrm>
                  <a:prstGeom prst="rect">
                    <a:avLst/>
                  </a:prstGeom>
                  <a:grpFill/>
                </p:spPr>
                <p:txBody>
                  <a:bodyPr spcFirstLastPara="1" wrap="none" fromWordArt="1">
                    <a:prstTxWarp prst="textArchUp">
                      <a:avLst>
                        <a:gd name="adj" fmla="val 10800000"/>
                      </a:avLst>
                    </a:prstTxWarp>
                  </a:bodyPr>
                  <a:lstStyle/>
                  <a:p>
                    <a:pPr algn="ctr" eaLnBrk="1" hangingPunct="1">
                      <a:defRPr/>
                    </a:pPr>
                    <a:r>
                      <a:rPr lang="zh-CN" altLang="en-US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前额“</a:t>
                    </a:r>
                    <a:r>
                      <a:rPr lang="en-US" altLang="zh-CN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V”</a:t>
                    </a:r>
                    <a:r>
                      <a:rPr lang="zh-CN" altLang="en-US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发尖</a:t>
                    </a:r>
                    <a:endPara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10" name="矩形 21515"/>
                  <p:cNvSpPr>
                    <a:spLocks noChangeArrowheads="1" noChangeShapeType="1" noTextEdit="1"/>
                  </p:cNvSpPr>
                  <p:nvPr/>
                </p:nvSpPr>
                <p:spPr bwMode="auto">
                  <a:xfrm rot="2970576">
                    <a:off x="2907" y="1660"/>
                    <a:ext cx="771" cy="227"/>
                  </a:xfrm>
                  <a:prstGeom prst="rect">
                    <a:avLst/>
                  </a:prstGeom>
                  <a:grpFill/>
                </p:spPr>
                <p:txBody>
                  <a:bodyPr spcFirstLastPara="1" wrap="none" fromWordArt="1">
                    <a:prstTxWarp prst="textArchUp">
                      <a:avLst>
                        <a:gd name="adj" fmla="val 10800000"/>
                      </a:avLst>
                    </a:prstTxWarp>
                  </a:bodyPr>
                  <a:lstStyle/>
                  <a:p>
                    <a:pPr algn="ctr"/>
                    <a:r>
                      <a:rPr lang="zh-CN" altLang="en-US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平发际</a:t>
                    </a:r>
                    <a:endPara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11" name="矩形 21516"/>
                  <p:cNvSpPr>
                    <a:spLocks noChangeArrowheads="1" noChangeShapeType="1" noTextEdit="1"/>
                  </p:cNvSpPr>
                  <p:nvPr/>
                </p:nvSpPr>
                <p:spPr bwMode="auto">
                  <a:xfrm rot="13770576">
                    <a:off x="1927" y="2531"/>
                    <a:ext cx="771" cy="181"/>
                  </a:xfrm>
                  <a:prstGeom prst="rect">
                    <a:avLst/>
                  </a:prstGeom>
                  <a:grpFill/>
                </p:spPr>
                <p:txBody>
                  <a:bodyPr spcFirstLastPara="1" wrap="none" fromWordArt="1">
                    <a:prstTxWarp prst="textArchUp">
                      <a:avLst>
                        <a:gd name="adj" fmla="val 10800000"/>
                      </a:avLst>
                    </a:prstTxWarp>
                  </a:bodyPr>
                  <a:lstStyle/>
                  <a:p>
                    <a:pPr algn="ctr"/>
                    <a:r>
                      <a:rPr lang="zh-CN" altLang="en-US" sz="3600" kern="10">
                        <a:ln w="9525">
                          <a:solidFill>
                            <a:srgbClr val="000000"/>
                          </a:solidFill>
                          <a:round/>
                        </a:ln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平发际</a:t>
                    </a:r>
                    <a:endPara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sp>
              <p:nvSpPr>
                <p:cNvPr id="199" name="矩形 21517"/>
                <p:cNvSpPr>
                  <a:spLocks noChangeArrowheads="1" noChangeShapeType="1" noTextEdit="1"/>
                </p:cNvSpPr>
                <p:nvPr/>
              </p:nvSpPr>
              <p:spPr bwMode="auto">
                <a:xfrm rot="20111504">
                  <a:off x="2097" y="1091"/>
                  <a:ext cx="681" cy="230"/>
                </a:xfrm>
                <a:prstGeom prst="rect">
                  <a:avLst/>
                </a:prstGeom>
                <a:grpFill/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下颌中央有沟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0" name="矩形 21518"/>
                <p:cNvSpPr>
                  <a:spLocks noChangeArrowheads="1" noChangeShapeType="1" noTextEdit="1"/>
                </p:cNvSpPr>
                <p:nvPr/>
              </p:nvSpPr>
              <p:spPr bwMode="auto">
                <a:xfrm rot="9311243">
                  <a:off x="2840" y="2998"/>
                  <a:ext cx="681" cy="230"/>
                </a:xfrm>
                <a:prstGeom prst="rect">
                  <a:avLst/>
                </a:prstGeom>
                <a:grpFill/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下颌中央有沟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1" name="矩形 21519"/>
                <p:cNvSpPr>
                  <a:spLocks noChangeArrowheads="1" noChangeShapeType="1" noTextEdit="1"/>
                </p:cNvSpPr>
                <p:nvPr/>
              </p:nvSpPr>
              <p:spPr bwMode="auto">
                <a:xfrm rot="14622437">
                  <a:off x="1514" y="2436"/>
                  <a:ext cx="681" cy="230"/>
                </a:xfrm>
                <a:prstGeom prst="rect">
                  <a:avLst/>
                </a:prstGeom>
                <a:grpFill/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下颌中央有沟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2" name="矩形 21520"/>
                <p:cNvSpPr>
                  <a:spLocks noChangeArrowheads="1" noChangeShapeType="1" noTextEdit="1"/>
                </p:cNvSpPr>
                <p:nvPr/>
              </p:nvSpPr>
              <p:spPr bwMode="auto">
                <a:xfrm rot="3944612">
                  <a:off x="3399" y="1710"/>
                  <a:ext cx="681" cy="230"/>
                </a:xfrm>
                <a:prstGeom prst="rect">
                  <a:avLst/>
                </a:prstGeom>
                <a:grpFill/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下颌中央有沟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3" name="矩形 21521"/>
                <p:cNvSpPr>
                  <a:spLocks noChangeArrowheads="1" noChangeShapeType="1" noTextEdit="1"/>
                </p:cNvSpPr>
                <p:nvPr/>
              </p:nvSpPr>
              <p:spPr bwMode="auto">
                <a:xfrm rot="17525228">
                  <a:off x="1540" y="1653"/>
                  <a:ext cx="681" cy="230"/>
                </a:xfrm>
                <a:prstGeom prst="rect">
                  <a:avLst/>
                </a:prstGeom>
                <a:grpFill/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下颌中央无沟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" name="矩形 21522"/>
                <p:cNvSpPr>
                  <a:spLocks noChangeArrowheads="1" noChangeShapeType="1" noTextEdit="1"/>
                </p:cNvSpPr>
                <p:nvPr/>
              </p:nvSpPr>
              <p:spPr bwMode="auto">
                <a:xfrm rot="1542421">
                  <a:off x="2838" y="1102"/>
                  <a:ext cx="681" cy="230"/>
                </a:xfrm>
                <a:prstGeom prst="rect">
                  <a:avLst/>
                </a:prstGeom>
                <a:grpFill/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下颌中央无沟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5" name="矩形 21523"/>
                <p:cNvSpPr>
                  <a:spLocks noChangeArrowheads="1" noChangeShapeType="1" noTextEdit="1"/>
                </p:cNvSpPr>
                <p:nvPr/>
              </p:nvSpPr>
              <p:spPr bwMode="auto">
                <a:xfrm rot="12129586">
                  <a:off x="2063" y="3012"/>
                  <a:ext cx="681" cy="230"/>
                </a:xfrm>
                <a:prstGeom prst="rect">
                  <a:avLst/>
                </a:prstGeom>
                <a:grpFill/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下颌中央无沟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6" name="矩形 21524"/>
                <p:cNvSpPr>
                  <a:spLocks noChangeArrowheads="1" noChangeShapeType="1" noTextEdit="1"/>
                </p:cNvSpPr>
                <p:nvPr/>
              </p:nvSpPr>
              <p:spPr bwMode="auto">
                <a:xfrm rot="6666113">
                  <a:off x="3405" y="2424"/>
                  <a:ext cx="681" cy="230"/>
                </a:xfrm>
                <a:prstGeom prst="rect">
                  <a:avLst/>
                </a:prstGeom>
                <a:grpFill/>
              </p:spPr>
              <p:txBody>
                <a:bodyPr spcFirstLastPara="1"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/>
                  <a:r>
                    <a:rPr lang="zh-CN" altLang="en-US" sz="3600" kern="10">
                      <a:ln w="9525">
                        <a:solidFill>
                          <a:srgbClr val="000000"/>
                        </a:solidFill>
                        <a:round/>
                      </a:ln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下颌中央无沟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182" name="矩形 21525"/>
              <p:cNvSpPr>
                <a:spLocks noChangeArrowheads="1" noChangeShapeType="1" noTextEdit="1"/>
              </p:cNvSpPr>
              <p:nvPr/>
            </p:nvSpPr>
            <p:spPr bwMode="auto">
              <a:xfrm rot="20936196">
                <a:off x="2295" y="740"/>
                <a:ext cx="499" cy="136"/>
              </a:xfrm>
              <a:prstGeom prst="rect">
                <a:avLst/>
              </a:prstGeom>
              <a:grpFill/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卷发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83" name="矩形 21526"/>
              <p:cNvSpPr>
                <a:spLocks noChangeArrowheads="1" noChangeShapeType="1" noTextEdit="1"/>
              </p:cNvSpPr>
              <p:nvPr/>
            </p:nvSpPr>
            <p:spPr bwMode="auto">
              <a:xfrm rot="-3196496">
                <a:off x="1439" y="1310"/>
                <a:ext cx="499" cy="136"/>
              </a:xfrm>
              <a:prstGeom prst="rect">
                <a:avLst/>
              </a:prstGeom>
              <a:grpFill/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卷发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84" name="矩形 21527"/>
              <p:cNvSpPr>
                <a:spLocks noChangeArrowheads="1" noChangeShapeType="1" noTextEdit="1"/>
              </p:cNvSpPr>
              <p:nvPr/>
            </p:nvSpPr>
            <p:spPr bwMode="auto">
              <a:xfrm rot="15466633">
                <a:off x="1240" y="2367"/>
                <a:ext cx="499" cy="136"/>
              </a:xfrm>
              <a:prstGeom prst="rect">
                <a:avLst/>
              </a:prstGeom>
              <a:grpFill/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卷发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85" name="矩形 21528"/>
              <p:cNvSpPr>
                <a:spLocks noChangeArrowheads="1" noChangeShapeType="1" noTextEdit="1"/>
              </p:cNvSpPr>
              <p:nvPr/>
            </p:nvSpPr>
            <p:spPr bwMode="auto">
              <a:xfrm rot="12993816">
                <a:off x="1822" y="3239"/>
                <a:ext cx="499" cy="136"/>
              </a:xfrm>
              <a:prstGeom prst="rect">
                <a:avLst/>
              </a:prstGeom>
              <a:grpFill/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卷发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86" name="矩形 21529"/>
              <p:cNvSpPr>
                <a:spLocks noChangeArrowheads="1" noChangeShapeType="1" noTextEdit="1"/>
              </p:cNvSpPr>
              <p:nvPr/>
            </p:nvSpPr>
            <p:spPr bwMode="auto">
              <a:xfrm rot="10141245">
                <a:off x="2820" y="3435"/>
                <a:ext cx="499" cy="136"/>
              </a:xfrm>
              <a:prstGeom prst="rect">
                <a:avLst/>
              </a:prstGeom>
              <a:grpFill/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卷发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87" name="矩形 21530"/>
              <p:cNvSpPr>
                <a:spLocks noChangeArrowheads="1" noChangeShapeType="1" noTextEdit="1"/>
              </p:cNvSpPr>
              <p:nvPr/>
            </p:nvSpPr>
            <p:spPr bwMode="auto">
              <a:xfrm rot="7827195">
                <a:off x="3666" y="2842"/>
                <a:ext cx="499" cy="136"/>
              </a:xfrm>
              <a:prstGeom prst="rect">
                <a:avLst/>
              </a:prstGeom>
              <a:grpFill/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卷发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88" name="矩形 21531"/>
              <p:cNvSpPr>
                <a:spLocks noChangeArrowheads="1" noChangeShapeType="1" noTextEdit="1"/>
              </p:cNvSpPr>
              <p:nvPr/>
            </p:nvSpPr>
            <p:spPr bwMode="auto">
              <a:xfrm rot="4978176">
                <a:off x="3885" y="1819"/>
                <a:ext cx="499" cy="136"/>
              </a:xfrm>
              <a:prstGeom prst="rect">
                <a:avLst/>
              </a:prstGeom>
              <a:grpFill/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卷发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89" name="矩形 21532"/>
              <p:cNvSpPr>
                <a:spLocks noChangeArrowheads="1" noChangeShapeType="1" noTextEdit="1"/>
              </p:cNvSpPr>
              <p:nvPr/>
            </p:nvSpPr>
            <p:spPr bwMode="auto">
              <a:xfrm rot="2120925">
                <a:off x="3337" y="944"/>
                <a:ext cx="499" cy="136"/>
              </a:xfrm>
              <a:prstGeom prst="rect">
                <a:avLst/>
              </a:prstGeom>
              <a:grpFill/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卷发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0" name="矩形 21533"/>
              <p:cNvSpPr>
                <a:spLocks noChangeArrowheads="1" noChangeShapeType="1" noTextEdit="1"/>
              </p:cNvSpPr>
              <p:nvPr/>
            </p:nvSpPr>
            <p:spPr bwMode="auto">
              <a:xfrm rot="-2150577">
                <a:off x="1828" y="908"/>
                <a:ext cx="499" cy="136"/>
              </a:xfrm>
              <a:prstGeom prst="rect">
                <a:avLst/>
              </a:prstGeom>
              <a:grpFill/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直发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1" name="矩形 21534"/>
              <p:cNvSpPr>
                <a:spLocks noChangeArrowheads="1" noChangeShapeType="1" noTextEdit="1"/>
              </p:cNvSpPr>
              <p:nvPr/>
            </p:nvSpPr>
            <p:spPr bwMode="auto">
              <a:xfrm rot="-4854701">
                <a:off x="1222" y="1827"/>
                <a:ext cx="499" cy="136"/>
              </a:xfrm>
              <a:prstGeom prst="rect">
                <a:avLst/>
              </a:prstGeom>
              <a:grpFill/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直发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2" name="矩形 21535"/>
              <p:cNvSpPr>
                <a:spLocks noChangeArrowheads="1" noChangeShapeType="1" noTextEdit="1"/>
              </p:cNvSpPr>
              <p:nvPr/>
            </p:nvSpPr>
            <p:spPr bwMode="auto">
              <a:xfrm rot="-7219863">
                <a:off x="1421" y="2879"/>
                <a:ext cx="499" cy="136"/>
              </a:xfrm>
              <a:prstGeom prst="rect">
                <a:avLst/>
              </a:prstGeom>
              <a:grpFill/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直发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3" name="矩形 21536"/>
              <p:cNvSpPr>
                <a:spLocks noChangeArrowheads="1" noChangeShapeType="1" noTextEdit="1"/>
              </p:cNvSpPr>
              <p:nvPr/>
            </p:nvSpPr>
            <p:spPr bwMode="auto">
              <a:xfrm rot="11536897">
                <a:off x="2295" y="3440"/>
                <a:ext cx="499" cy="136"/>
              </a:xfrm>
              <a:prstGeom prst="rect">
                <a:avLst/>
              </a:prstGeom>
              <a:grpFill/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直发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" name="矩形 21537"/>
              <p:cNvSpPr>
                <a:spLocks noChangeArrowheads="1" noChangeShapeType="1" noTextEdit="1"/>
              </p:cNvSpPr>
              <p:nvPr/>
            </p:nvSpPr>
            <p:spPr bwMode="auto">
              <a:xfrm rot="8739836">
                <a:off x="3331" y="3226"/>
                <a:ext cx="499" cy="136"/>
              </a:xfrm>
              <a:prstGeom prst="rect">
                <a:avLst/>
              </a:prstGeom>
              <a:grpFill/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直发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5" name="矩形 21538"/>
              <p:cNvSpPr>
                <a:spLocks noChangeArrowheads="1" noChangeShapeType="1" noTextEdit="1"/>
              </p:cNvSpPr>
              <p:nvPr/>
            </p:nvSpPr>
            <p:spPr bwMode="auto">
              <a:xfrm rot="6170054">
                <a:off x="3903" y="2372"/>
                <a:ext cx="499" cy="136"/>
              </a:xfrm>
              <a:prstGeom prst="rect">
                <a:avLst/>
              </a:prstGeom>
              <a:grpFill/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直发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6" name="矩形 21539"/>
              <p:cNvSpPr>
                <a:spLocks noChangeArrowheads="1" noChangeShapeType="1" noTextEdit="1"/>
              </p:cNvSpPr>
              <p:nvPr/>
            </p:nvSpPr>
            <p:spPr bwMode="auto">
              <a:xfrm rot="3248877">
                <a:off x="3707" y="1335"/>
                <a:ext cx="499" cy="136"/>
              </a:xfrm>
              <a:prstGeom prst="rect">
                <a:avLst/>
              </a:prstGeom>
              <a:grpFill/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直发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7" name="矩形 21540"/>
              <p:cNvSpPr>
                <a:spLocks noChangeArrowheads="1" noChangeShapeType="1" noTextEdit="1"/>
              </p:cNvSpPr>
              <p:nvPr/>
            </p:nvSpPr>
            <p:spPr bwMode="auto">
              <a:xfrm rot="918032">
                <a:off x="2831" y="743"/>
                <a:ext cx="499" cy="136"/>
              </a:xfrm>
              <a:prstGeom prst="rect">
                <a:avLst/>
              </a:prstGeom>
              <a:grpFill/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</a:ln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直发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17" name="矩形 21541"/>
            <p:cNvSpPr>
              <a:spLocks noChangeArrowheads="1" noChangeShapeType="1" noTextEdit="1"/>
            </p:cNvSpPr>
            <p:nvPr/>
          </p:nvSpPr>
          <p:spPr bwMode="auto">
            <a:xfrm rot="18599850">
              <a:off x="1257" y="1033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8" name="矩形 21542"/>
            <p:cNvSpPr>
              <a:spLocks noChangeArrowheads="1" noChangeShapeType="1" noTextEdit="1"/>
            </p:cNvSpPr>
            <p:nvPr/>
          </p:nvSpPr>
          <p:spPr bwMode="auto">
            <a:xfrm rot="17622816">
              <a:off x="1004" y="1297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无双眼皮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9" name="矩形 21543"/>
            <p:cNvSpPr>
              <a:spLocks noChangeArrowheads="1" noChangeShapeType="1" noTextEdit="1"/>
            </p:cNvSpPr>
            <p:nvPr/>
          </p:nvSpPr>
          <p:spPr bwMode="auto">
            <a:xfrm rot="19710846">
              <a:off x="1812" y="580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0" name="矩形 21544"/>
            <p:cNvSpPr>
              <a:spLocks noChangeArrowheads="1" noChangeShapeType="1" noTextEdit="1"/>
            </p:cNvSpPr>
            <p:nvPr/>
          </p:nvSpPr>
          <p:spPr bwMode="auto">
            <a:xfrm rot="21234920">
              <a:off x="2439" y="411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1" name="矩形 21545"/>
            <p:cNvSpPr>
              <a:spLocks noChangeArrowheads="1" noChangeShapeType="1" noTextEdit="1"/>
            </p:cNvSpPr>
            <p:nvPr/>
          </p:nvSpPr>
          <p:spPr bwMode="auto">
            <a:xfrm rot="19108396">
              <a:off x="1475" y="709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无双眼皮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2" name="矩形 21546"/>
            <p:cNvSpPr>
              <a:spLocks noChangeArrowheads="1" noChangeShapeType="1" noTextEdit="1"/>
            </p:cNvSpPr>
            <p:nvPr/>
          </p:nvSpPr>
          <p:spPr bwMode="auto">
            <a:xfrm rot="20717628">
              <a:off x="2118" y="358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无双眼皮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" name="矩形 21547"/>
            <p:cNvSpPr>
              <a:spLocks noChangeArrowheads="1" noChangeShapeType="1" noTextEdit="1"/>
            </p:cNvSpPr>
            <p:nvPr/>
          </p:nvSpPr>
          <p:spPr bwMode="auto">
            <a:xfrm rot="17101198">
              <a:off x="976" y="1657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4" name="矩形 21548"/>
            <p:cNvSpPr>
              <a:spLocks noChangeArrowheads="1" noChangeShapeType="1" noTextEdit="1"/>
            </p:cNvSpPr>
            <p:nvPr/>
          </p:nvSpPr>
          <p:spPr bwMode="auto">
            <a:xfrm rot="15724960">
              <a:off x="920" y="2307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5" name="矩形 21549"/>
            <p:cNvSpPr>
              <a:spLocks noChangeArrowheads="1" noChangeShapeType="1" noTextEdit="1"/>
            </p:cNvSpPr>
            <p:nvPr/>
          </p:nvSpPr>
          <p:spPr bwMode="auto">
            <a:xfrm rot="16509831">
              <a:off x="829" y="1962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无双眼皮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6" name="矩形 21550"/>
            <p:cNvSpPr>
              <a:spLocks noChangeArrowheads="1" noChangeShapeType="1" noTextEdit="1"/>
            </p:cNvSpPr>
            <p:nvPr/>
          </p:nvSpPr>
          <p:spPr bwMode="auto">
            <a:xfrm rot="15011180">
              <a:off x="890" y="2676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无双眼皮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7" name="矩形 21551"/>
            <p:cNvSpPr>
              <a:spLocks noChangeArrowheads="1" noChangeShapeType="1" noTextEdit="1"/>
            </p:cNvSpPr>
            <p:nvPr/>
          </p:nvSpPr>
          <p:spPr bwMode="auto">
            <a:xfrm rot="13669069">
              <a:off x="1232" y="3292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无双眼皮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8" name="矩形 21552"/>
            <p:cNvSpPr>
              <a:spLocks noChangeArrowheads="1" noChangeShapeType="1" noTextEdit="1"/>
            </p:cNvSpPr>
            <p:nvPr/>
          </p:nvSpPr>
          <p:spPr bwMode="auto">
            <a:xfrm rot="14496139">
              <a:off x="1145" y="2948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9" name="矩形 21553"/>
            <p:cNvSpPr>
              <a:spLocks noChangeArrowheads="1" noChangeShapeType="1" noTextEdit="1"/>
            </p:cNvSpPr>
            <p:nvPr/>
          </p:nvSpPr>
          <p:spPr bwMode="auto">
            <a:xfrm rot="12326953">
              <a:off x="1783" y="3753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无双眼皮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0" name="矩形 21554"/>
            <p:cNvSpPr>
              <a:spLocks noChangeArrowheads="1" noChangeShapeType="1" noTextEdit="1"/>
            </p:cNvSpPr>
            <p:nvPr/>
          </p:nvSpPr>
          <p:spPr bwMode="auto">
            <a:xfrm rot="13394993">
              <a:off x="1537" y="3462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1" name="矩形 21555"/>
            <p:cNvSpPr>
              <a:spLocks noChangeArrowheads="1" noChangeShapeType="1" noTextEdit="1"/>
            </p:cNvSpPr>
            <p:nvPr/>
          </p:nvSpPr>
          <p:spPr bwMode="auto">
            <a:xfrm rot="11751215">
              <a:off x="2123" y="3789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2" name="矩形 21556"/>
            <p:cNvSpPr>
              <a:spLocks noChangeArrowheads="1" noChangeShapeType="1" noTextEdit="1"/>
            </p:cNvSpPr>
            <p:nvPr/>
          </p:nvSpPr>
          <p:spPr bwMode="auto">
            <a:xfrm rot="11135010">
              <a:off x="2440" y="3979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无双眼皮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3" name="矩形 21557"/>
            <p:cNvSpPr>
              <a:spLocks noChangeArrowheads="1" noChangeShapeType="1" noTextEdit="1"/>
            </p:cNvSpPr>
            <p:nvPr/>
          </p:nvSpPr>
          <p:spPr bwMode="auto">
            <a:xfrm rot="10436016">
              <a:off x="2779" y="3854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4" name="矩形 21558"/>
            <p:cNvSpPr>
              <a:spLocks noChangeArrowheads="1" noChangeShapeType="1" noTextEdit="1"/>
            </p:cNvSpPr>
            <p:nvPr/>
          </p:nvSpPr>
          <p:spPr bwMode="auto">
            <a:xfrm rot="9819811">
              <a:off x="3136" y="3832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无双眼皮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5" name="矩形 21559"/>
            <p:cNvSpPr>
              <a:spLocks noChangeArrowheads="1" noChangeShapeType="1" noTextEdit="1"/>
            </p:cNvSpPr>
            <p:nvPr/>
          </p:nvSpPr>
          <p:spPr bwMode="auto">
            <a:xfrm rot="8831338">
              <a:off x="3497" y="3696"/>
              <a:ext cx="363" cy="121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6" name="矩形 21560"/>
            <p:cNvSpPr>
              <a:spLocks noChangeArrowheads="1" noChangeShapeType="1" noTextEdit="1"/>
            </p:cNvSpPr>
            <p:nvPr/>
          </p:nvSpPr>
          <p:spPr bwMode="auto">
            <a:xfrm rot="8215130">
              <a:off x="3819" y="3536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无双眼皮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7" name="矩形 21561"/>
            <p:cNvSpPr>
              <a:spLocks noChangeArrowheads="1" noChangeShapeType="1" noTextEdit="1"/>
            </p:cNvSpPr>
            <p:nvPr/>
          </p:nvSpPr>
          <p:spPr bwMode="auto">
            <a:xfrm rot="7775559">
              <a:off x="3973" y="3231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8" name="矩形 21562"/>
            <p:cNvSpPr>
              <a:spLocks noChangeArrowheads="1" noChangeShapeType="1" noTextEdit="1"/>
            </p:cNvSpPr>
            <p:nvPr/>
          </p:nvSpPr>
          <p:spPr bwMode="auto">
            <a:xfrm rot="7023472">
              <a:off x="4236" y="3032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无双眼皮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9" name="矩形 21563"/>
            <p:cNvSpPr>
              <a:spLocks noChangeArrowheads="1" noChangeShapeType="1" noTextEdit="1"/>
            </p:cNvSpPr>
            <p:nvPr/>
          </p:nvSpPr>
          <p:spPr bwMode="auto">
            <a:xfrm rot="6425413">
              <a:off x="4275" y="2666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0" name="矩形 21564"/>
            <p:cNvSpPr>
              <a:spLocks noChangeArrowheads="1" noChangeShapeType="1" noTextEdit="1"/>
            </p:cNvSpPr>
            <p:nvPr/>
          </p:nvSpPr>
          <p:spPr bwMode="auto">
            <a:xfrm rot="5673322">
              <a:off x="4450" y="2316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无双眼皮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1" name="矩形 21565"/>
            <p:cNvSpPr>
              <a:spLocks noChangeArrowheads="1" noChangeShapeType="1" noTextEdit="1"/>
            </p:cNvSpPr>
            <p:nvPr/>
          </p:nvSpPr>
          <p:spPr bwMode="auto">
            <a:xfrm rot="1244152">
              <a:off x="3173" y="426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2" name="矩形 21566"/>
            <p:cNvSpPr>
              <a:spLocks noChangeArrowheads="1" noChangeShapeType="1" noTextEdit="1"/>
            </p:cNvSpPr>
            <p:nvPr/>
          </p:nvSpPr>
          <p:spPr bwMode="auto">
            <a:xfrm rot="230614">
              <a:off x="2819" y="285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无双眼皮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3" name="矩形 21567"/>
            <p:cNvSpPr>
              <a:spLocks noChangeArrowheads="1" noChangeShapeType="1" noTextEdit="1"/>
            </p:cNvSpPr>
            <p:nvPr/>
          </p:nvSpPr>
          <p:spPr bwMode="auto">
            <a:xfrm rot="2586265">
              <a:off x="3731" y="812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4" name="矩形 21568"/>
            <p:cNvSpPr>
              <a:spLocks noChangeArrowheads="1" noChangeShapeType="1" noTextEdit="1"/>
            </p:cNvSpPr>
            <p:nvPr/>
          </p:nvSpPr>
          <p:spPr bwMode="auto">
            <a:xfrm rot="2001804">
              <a:off x="3520" y="489"/>
              <a:ext cx="363" cy="44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无双眼皮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5" name="矩形 21569"/>
            <p:cNvSpPr>
              <a:spLocks noChangeArrowheads="1" noChangeShapeType="1" noTextEdit="1"/>
            </p:cNvSpPr>
            <p:nvPr/>
          </p:nvSpPr>
          <p:spPr bwMode="auto">
            <a:xfrm rot="2996598">
              <a:off x="4077" y="958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无双眼皮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6" name="矩形 21570"/>
            <p:cNvSpPr>
              <a:spLocks noChangeArrowheads="1" noChangeShapeType="1" noTextEdit="1"/>
            </p:cNvSpPr>
            <p:nvPr/>
          </p:nvSpPr>
          <p:spPr bwMode="auto">
            <a:xfrm rot="3699251">
              <a:off x="4208" y="1288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7" name="矩形 21571"/>
            <p:cNvSpPr>
              <a:spLocks noChangeArrowheads="1" noChangeShapeType="1" noTextEdit="1"/>
            </p:cNvSpPr>
            <p:nvPr/>
          </p:nvSpPr>
          <p:spPr bwMode="auto">
            <a:xfrm rot="4202677">
              <a:off x="4412" y="1584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无双眼皮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8" name="矩形 21572"/>
            <p:cNvSpPr>
              <a:spLocks noChangeArrowheads="1" noChangeShapeType="1" noTextEdit="1"/>
            </p:cNvSpPr>
            <p:nvPr/>
          </p:nvSpPr>
          <p:spPr bwMode="auto">
            <a:xfrm rot="5014449">
              <a:off x="4354" y="1962"/>
              <a:ext cx="363" cy="55"/>
            </a:xfrm>
            <a:prstGeom prst="rect">
              <a:avLst/>
            </a:prstGeom>
            <a:grpFill/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有双眼皮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9" name="矩形 21573"/>
            <p:cNvSpPr>
              <a:spLocks noChangeArrowheads="1" noChangeShapeType="1" noTextEdit="1"/>
            </p:cNvSpPr>
            <p:nvPr/>
          </p:nvSpPr>
          <p:spPr bwMode="auto">
            <a:xfrm rot="-363717">
              <a:off x="2608" y="0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0" name="矩形 21574"/>
            <p:cNvSpPr>
              <a:spLocks noChangeArrowheads="1" noChangeShapeType="1" noTextEdit="1"/>
            </p:cNvSpPr>
            <p:nvPr/>
          </p:nvSpPr>
          <p:spPr bwMode="auto">
            <a:xfrm rot="-1020000">
              <a:off x="2200" y="77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1" name="矩形 21575"/>
            <p:cNvSpPr>
              <a:spLocks noChangeArrowheads="1" noChangeShapeType="1" noTextEdit="1"/>
            </p:cNvSpPr>
            <p:nvPr/>
          </p:nvSpPr>
          <p:spPr bwMode="auto">
            <a:xfrm rot="19920000">
              <a:off x="1850" y="187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2" name="矩形 21576"/>
            <p:cNvSpPr>
              <a:spLocks noChangeArrowheads="1" noChangeShapeType="1" noTextEdit="1"/>
            </p:cNvSpPr>
            <p:nvPr/>
          </p:nvSpPr>
          <p:spPr bwMode="auto">
            <a:xfrm rot="-2400000">
              <a:off x="1483" y="458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" name="矩形 21577"/>
            <p:cNvSpPr>
              <a:spLocks noChangeArrowheads="1" noChangeShapeType="1" noTextEdit="1"/>
            </p:cNvSpPr>
            <p:nvPr/>
          </p:nvSpPr>
          <p:spPr bwMode="auto">
            <a:xfrm rot="-3060000">
              <a:off x="1178" y="758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4" name="矩形 21578"/>
            <p:cNvSpPr>
              <a:spLocks noChangeArrowheads="1" noChangeShapeType="1" noTextEdit="1"/>
            </p:cNvSpPr>
            <p:nvPr/>
          </p:nvSpPr>
          <p:spPr bwMode="auto">
            <a:xfrm rot="-3720000">
              <a:off x="942" y="1112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5" name="矩形 21579"/>
            <p:cNvSpPr>
              <a:spLocks noChangeArrowheads="1" noChangeShapeType="1" noTextEdit="1"/>
            </p:cNvSpPr>
            <p:nvPr/>
          </p:nvSpPr>
          <p:spPr bwMode="auto">
            <a:xfrm rot="-4440000">
              <a:off x="815" y="1493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7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6" name="矩形 21580"/>
            <p:cNvSpPr>
              <a:spLocks noChangeArrowheads="1" noChangeShapeType="1" noTextEdit="1"/>
            </p:cNvSpPr>
            <p:nvPr/>
          </p:nvSpPr>
          <p:spPr bwMode="auto">
            <a:xfrm rot="-5100000">
              <a:off x="751" y="1874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8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7" name="矩形 21581"/>
            <p:cNvSpPr>
              <a:spLocks noChangeArrowheads="1" noChangeShapeType="1" noTextEdit="1"/>
            </p:cNvSpPr>
            <p:nvPr/>
          </p:nvSpPr>
          <p:spPr bwMode="auto">
            <a:xfrm rot="-5760000">
              <a:off x="751" y="2282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9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8" name="矩形 21582"/>
            <p:cNvSpPr>
              <a:spLocks noChangeArrowheads="1" noChangeShapeType="1" noTextEdit="1"/>
            </p:cNvSpPr>
            <p:nvPr/>
          </p:nvSpPr>
          <p:spPr bwMode="auto">
            <a:xfrm rot="-6420000">
              <a:off x="824" y="2709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10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9" name="矩形 21583"/>
            <p:cNvSpPr>
              <a:spLocks noChangeArrowheads="1" noChangeShapeType="1" noTextEdit="1"/>
            </p:cNvSpPr>
            <p:nvPr/>
          </p:nvSpPr>
          <p:spPr bwMode="auto">
            <a:xfrm rot="-7080000">
              <a:off x="978" y="3053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11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0" name="矩形 21584"/>
            <p:cNvSpPr>
              <a:spLocks noChangeArrowheads="1" noChangeShapeType="1" noTextEdit="1"/>
            </p:cNvSpPr>
            <p:nvPr/>
          </p:nvSpPr>
          <p:spPr bwMode="auto">
            <a:xfrm rot="-7800000">
              <a:off x="1219" y="3389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12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1" name="矩形 21585"/>
            <p:cNvSpPr>
              <a:spLocks noChangeArrowheads="1" noChangeShapeType="1" noTextEdit="1"/>
            </p:cNvSpPr>
            <p:nvPr/>
          </p:nvSpPr>
          <p:spPr bwMode="auto">
            <a:xfrm rot="-8460000">
              <a:off x="1519" y="3688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13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2" name="矩形 21586"/>
            <p:cNvSpPr>
              <a:spLocks noChangeArrowheads="1" noChangeShapeType="1" noTextEdit="1"/>
            </p:cNvSpPr>
            <p:nvPr/>
          </p:nvSpPr>
          <p:spPr bwMode="auto">
            <a:xfrm rot="-9120000">
              <a:off x="1854" y="3923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14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3" name="矩形 21587"/>
            <p:cNvSpPr>
              <a:spLocks noChangeArrowheads="1" noChangeShapeType="1" noTextEdit="1"/>
            </p:cNvSpPr>
            <p:nvPr/>
          </p:nvSpPr>
          <p:spPr bwMode="auto">
            <a:xfrm rot="-9780000">
              <a:off x="2236" y="4083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15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4" name="矩形 21588"/>
            <p:cNvSpPr>
              <a:spLocks noChangeArrowheads="1" noChangeShapeType="1" noTextEdit="1"/>
            </p:cNvSpPr>
            <p:nvPr/>
          </p:nvSpPr>
          <p:spPr bwMode="auto">
            <a:xfrm rot="-10500000">
              <a:off x="2598" y="4155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16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5" name="矩形 21589"/>
            <p:cNvSpPr>
              <a:spLocks noChangeArrowheads="1" noChangeShapeType="1" noTextEdit="1"/>
            </p:cNvSpPr>
            <p:nvPr/>
          </p:nvSpPr>
          <p:spPr bwMode="auto">
            <a:xfrm rot="10440000">
              <a:off x="3007" y="4156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17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6" name="矩形 21590"/>
            <p:cNvSpPr>
              <a:spLocks noChangeArrowheads="1" noChangeShapeType="1" noTextEdit="1"/>
            </p:cNvSpPr>
            <p:nvPr/>
          </p:nvSpPr>
          <p:spPr bwMode="auto">
            <a:xfrm rot="9780000">
              <a:off x="3424" y="4083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18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7" name="矩形 21591"/>
            <p:cNvSpPr>
              <a:spLocks noChangeArrowheads="1" noChangeShapeType="1" noTextEdit="1"/>
            </p:cNvSpPr>
            <p:nvPr/>
          </p:nvSpPr>
          <p:spPr bwMode="auto">
            <a:xfrm rot="9120000">
              <a:off x="3805" y="3929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19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8" name="矩形 21592"/>
            <p:cNvSpPr>
              <a:spLocks noChangeArrowheads="1" noChangeShapeType="1" noTextEdit="1"/>
            </p:cNvSpPr>
            <p:nvPr/>
          </p:nvSpPr>
          <p:spPr bwMode="auto">
            <a:xfrm rot="8460000">
              <a:off x="4177" y="3693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20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9" name="矩形 21593"/>
            <p:cNvSpPr>
              <a:spLocks noChangeArrowheads="1" noChangeShapeType="1" noTextEdit="1"/>
            </p:cNvSpPr>
            <p:nvPr/>
          </p:nvSpPr>
          <p:spPr bwMode="auto">
            <a:xfrm rot="7800000">
              <a:off x="4449" y="3426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21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0" name="矩形 21594"/>
            <p:cNvSpPr>
              <a:spLocks noChangeArrowheads="1" noChangeShapeType="1" noTextEdit="1"/>
            </p:cNvSpPr>
            <p:nvPr/>
          </p:nvSpPr>
          <p:spPr bwMode="auto">
            <a:xfrm rot="7140000">
              <a:off x="4679" y="3099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22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1" name="矩形 21595"/>
            <p:cNvSpPr>
              <a:spLocks noChangeArrowheads="1" noChangeShapeType="1" noTextEdit="1"/>
            </p:cNvSpPr>
            <p:nvPr/>
          </p:nvSpPr>
          <p:spPr bwMode="auto">
            <a:xfrm rot="6480000">
              <a:off x="4857" y="2700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23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2" name="矩形 21596"/>
            <p:cNvSpPr>
              <a:spLocks noChangeArrowheads="1" noChangeShapeType="1" noTextEdit="1"/>
            </p:cNvSpPr>
            <p:nvPr/>
          </p:nvSpPr>
          <p:spPr bwMode="auto">
            <a:xfrm rot="5760000">
              <a:off x="4921" y="2282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24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3" name="矩形 21597"/>
            <p:cNvSpPr>
              <a:spLocks noChangeArrowheads="1" noChangeShapeType="1" noTextEdit="1"/>
            </p:cNvSpPr>
            <p:nvPr/>
          </p:nvSpPr>
          <p:spPr bwMode="auto">
            <a:xfrm rot="5040000">
              <a:off x="4921" y="1874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25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4" name="矩形 21598"/>
            <p:cNvSpPr>
              <a:spLocks noChangeArrowheads="1" noChangeShapeType="1" noTextEdit="1"/>
            </p:cNvSpPr>
            <p:nvPr/>
          </p:nvSpPr>
          <p:spPr bwMode="auto">
            <a:xfrm rot="4380000">
              <a:off x="4852" y="1448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26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5" name="矩形 21599"/>
            <p:cNvSpPr>
              <a:spLocks noChangeArrowheads="1" noChangeShapeType="1" noTextEdit="1"/>
            </p:cNvSpPr>
            <p:nvPr/>
          </p:nvSpPr>
          <p:spPr bwMode="auto">
            <a:xfrm rot="3720000">
              <a:off x="4694" y="1057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27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6" name="矩形 21600"/>
            <p:cNvSpPr>
              <a:spLocks noChangeArrowheads="1" noChangeShapeType="1" noTextEdit="1"/>
            </p:cNvSpPr>
            <p:nvPr/>
          </p:nvSpPr>
          <p:spPr bwMode="auto">
            <a:xfrm rot="3000000">
              <a:off x="4458" y="713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28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7" name="矩形 21601"/>
            <p:cNvSpPr>
              <a:spLocks noChangeArrowheads="1" noChangeShapeType="1" noTextEdit="1"/>
            </p:cNvSpPr>
            <p:nvPr/>
          </p:nvSpPr>
          <p:spPr bwMode="auto">
            <a:xfrm rot="2340000">
              <a:off x="4186" y="431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29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8" name="矩形 21602"/>
            <p:cNvSpPr>
              <a:spLocks noChangeArrowheads="1" noChangeShapeType="1" noTextEdit="1"/>
            </p:cNvSpPr>
            <p:nvPr/>
          </p:nvSpPr>
          <p:spPr bwMode="auto">
            <a:xfrm rot="1680000">
              <a:off x="3815" y="201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30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9" name="矩形 21603"/>
            <p:cNvSpPr>
              <a:spLocks noChangeArrowheads="1" noChangeShapeType="1" noTextEdit="1"/>
            </p:cNvSpPr>
            <p:nvPr/>
          </p:nvSpPr>
          <p:spPr bwMode="auto">
            <a:xfrm rot="1020000">
              <a:off x="3433" y="37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31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0" name="矩形 21604"/>
            <p:cNvSpPr>
              <a:spLocks noChangeArrowheads="1" noChangeShapeType="1" noTextEdit="1"/>
            </p:cNvSpPr>
            <p:nvPr/>
          </p:nvSpPr>
          <p:spPr bwMode="auto">
            <a:xfrm rot="300000">
              <a:off x="3016" y="-23"/>
              <a:ext cx="91" cy="196"/>
            </a:xfrm>
            <a:prstGeom prst="rect">
              <a:avLst/>
            </a:prstGeom>
            <a:grpFill/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32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4" name="矩形 21606"/>
          <p:cNvSpPr>
            <a:spLocks noChangeArrowheads="1"/>
          </p:cNvSpPr>
          <p:nvPr/>
        </p:nvSpPr>
        <p:spPr bwMode="auto">
          <a:xfrm>
            <a:off x="675353" y="4855832"/>
            <a:ext cx="3806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2×2×2×2×2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32</a:t>
            </a:r>
            <a:endParaRPr lang="en-US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2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研  讨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4538722" y="1506300"/>
            <a:ext cx="6580939" cy="1953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2400" spc="3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</a:rPr>
              <a:t>如果是</a:t>
            </a:r>
            <a:r>
              <a:rPr lang="en-US" altLang="zh-CN" sz="2400" spc="30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spc="30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spc="30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</a:rPr>
              <a:t>甚至更多种性状组合，  </a:t>
            </a:r>
            <a:endParaRPr lang="en-US" altLang="zh-CN" sz="2400" spc="3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2400" spc="3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</a:rPr>
              <a:t>又会产生多少种样貌呢？</a:t>
            </a:r>
            <a:endParaRPr lang="en-US" altLang="zh-CN" sz="2400" spc="3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70000"/>
              </a:lnSpc>
              <a:spcAft>
                <a:spcPts val="600"/>
              </a:spcAft>
            </a:pPr>
            <a:endParaRPr lang="zh-CN" altLang="en-US" sz="2400" spc="3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2400" spc="30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</a:rPr>
              <a:t>我们的相貌是唯一的吗</a:t>
            </a:r>
            <a:r>
              <a:rPr lang="en-US" altLang="zh-CN" sz="2400" spc="30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400" spc="3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2"/>
          <p:cNvSpPr txBox="1">
            <a:spLocks noChangeArrowheads="1"/>
          </p:cNvSpPr>
          <p:nvPr/>
        </p:nvSpPr>
        <p:spPr bwMode="auto">
          <a:xfrm>
            <a:off x="4538722" y="4287657"/>
            <a:ext cx="8564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spc="3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人除了相貌特征，还有哪些遗传现象？</a:t>
            </a:r>
            <a:endParaRPr lang="en-US" altLang="zh-CN" sz="2400" spc="3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3406"/>
            <a:ext cx="4998747" cy="4998747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研  讨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096000" y="1946797"/>
            <a:ext cx="6626447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spc="30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后代和亲代相似的现象叫作</a:t>
            </a:r>
            <a:r>
              <a:rPr lang="zh-CN" altLang="en-US" sz="2800" spc="3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遗传</a:t>
            </a:r>
            <a:r>
              <a:rPr lang="zh-CN" altLang="en-US" sz="2800" spc="3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spc="3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096000" y="1600460"/>
            <a:ext cx="5865813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2800" spc="3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遗传基因</a:t>
            </a:r>
            <a:r>
              <a:rPr lang="zh-CN" altLang="en-US" sz="2800" spc="300">
                <a:latin typeface="黑体" panose="02010609060101010101" pitchFamily="49" charset="-122"/>
                <a:ea typeface="黑体" panose="02010609060101010101" pitchFamily="49" charset="-122"/>
              </a:rPr>
              <a:t>是指携带有父母生理特征信息的遗传物质。</a:t>
            </a:r>
            <a:endParaRPr lang="en-US" altLang="zh-CN" sz="2800" spc="3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zh-CN" altLang="en-US" sz="2800" spc="300">
                <a:latin typeface="黑体" panose="02010609060101010101" pitchFamily="49" charset="-122"/>
                <a:ea typeface="黑体" panose="02010609060101010101" pitchFamily="49" charset="-122"/>
              </a:rPr>
              <a:t>我们的相貌受遗传基因的影响 。</a:t>
            </a:r>
            <a:endParaRPr lang="zh-CN" altLang="en-US" sz="2800" spc="3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9"/>
          <a:stretch>
            <a:fillRect/>
          </a:stretch>
        </p:blipFill>
        <p:spPr bwMode="auto">
          <a:xfrm>
            <a:off x="435482" y="1511499"/>
            <a:ext cx="5291909" cy="3761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研  讨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12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93691" y="2438707"/>
            <a:ext cx="4366909" cy="2460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316" y="5046781"/>
            <a:ext cx="2498725" cy="1386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007" y="824152"/>
            <a:ext cx="1946275" cy="1614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93691" y="1007318"/>
            <a:ext cx="2127251" cy="1417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图片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36897" y="4623945"/>
            <a:ext cx="3069128" cy="1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1538" y="2522282"/>
            <a:ext cx="2884487" cy="174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28460" y="646307"/>
            <a:ext cx="2451100" cy="1740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拓  展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2982913" y="1074443"/>
            <a:ext cx="6378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spc="300">
                <a:latin typeface="黑体" panose="02010609060101010101" pitchFamily="49" charset="-122"/>
                <a:ea typeface="黑体" panose="02010609060101010101" pitchFamily="49" charset="-122"/>
              </a:rPr>
              <a:t>警察缉凶的人像又是如何绘制的？</a:t>
            </a:r>
            <a:endParaRPr lang="zh-CN" altLang="en-US" sz="2800" spc="3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5537" y="1869828"/>
            <a:ext cx="6771926" cy="451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037" y="887615"/>
            <a:ext cx="896876" cy="89687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extBox 28"/>
          <p:cNvSpPr txBox="1"/>
          <p:nvPr/>
        </p:nvSpPr>
        <p:spPr>
          <a:xfrm>
            <a:off x="1361909" y="316805"/>
            <a:ext cx="1462611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课堂小结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12" name="文本占位符 34818"/>
          <p:cNvSpPr txBox="1">
            <a:spLocks noRot="1"/>
          </p:cNvSpPr>
          <p:nvPr/>
        </p:nvSpPr>
        <p:spPr>
          <a:xfrm>
            <a:off x="608343" y="1199356"/>
            <a:ext cx="7587578" cy="38877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z="2800" spc="300" noProof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spc="300" noProof="1">
                <a:latin typeface="黑体" panose="02010609060101010101" pitchFamily="49" charset="-122"/>
                <a:ea typeface="黑体" panose="02010609060101010101" pitchFamily="49" charset="-122"/>
              </a:rPr>
              <a:t>同一种生物不同个体之间也存在着差异。</a:t>
            </a:r>
            <a:endParaRPr lang="zh-CN" altLang="en-US" sz="2800" spc="300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z="2800" spc="300" noProof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spc="300" noProof="1">
                <a:latin typeface="黑体" panose="02010609060101010101" pitchFamily="49" charset="-122"/>
                <a:ea typeface="黑体" panose="02010609060101010101" pitchFamily="49" charset="-122"/>
              </a:rPr>
              <a:t>生物有不同的性状特征，这些特征的不同组合造就了多样的生命个体 。</a:t>
            </a:r>
            <a:endParaRPr lang="zh-CN" altLang="en-US" sz="2800" spc="300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z="2800" spc="300" noProof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spc="300" noProof="1">
                <a:latin typeface="黑体" panose="02010609060101010101" pitchFamily="49" charset="-122"/>
                <a:ea typeface="黑体" panose="02010609060101010101" pitchFamily="49" charset="-122"/>
              </a:rPr>
              <a:t>在班级里找不到两个相貌完全相同的人。世界上也很难找到两个相貌完全相同的人。</a:t>
            </a:r>
            <a:endParaRPr lang="zh-CN" altLang="en-US" sz="2800" spc="300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spcAft>
                <a:spcPts val="600"/>
              </a:spcAft>
              <a:defRPr/>
            </a:pPr>
            <a:endParaRPr lang="zh-CN" altLang="en-US" sz="2800" spc="300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921" y="2483045"/>
            <a:ext cx="3887787" cy="3887787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extBox 28"/>
          <p:cNvSpPr txBox="1"/>
          <p:nvPr/>
        </p:nvSpPr>
        <p:spPr>
          <a:xfrm>
            <a:off x="1343025" y="316805"/>
            <a:ext cx="1405461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当堂练习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10" name="文本占位符 36866"/>
          <p:cNvSpPr txBox="1">
            <a:spLocks noRot="1" noChangeArrowheads="1"/>
          </p:cNvSpPr>
          <p:nvPr/>
        </p:nvSpPr>
        <p:spPr>
          <a:xfrm>
            <a:off x="960894" y="1000208"/>
            <a:ext cx="10802481" cy="5832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Aft>
                <a:spcPts val="600"/>
              </a:spcAft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二、选择题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spcAft>
                <a:spcPts val="600"/>
              </a:spcAft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en-US" altLang="zh-CN" spc="3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pc="300">
                <a:latin typeface="黑体" panose="02010609060101010101" pitchFamily="49" charset="-122"/>
                <a:ea typeface="黑体" panose="02010609060101010101" pitchFamily="49" charset="-122"/>
              </a:rPr>
              <a:t>种不同形状两两组合，能组合出（      ）不同相貌特征。</a:t>
            </a:r>
            <a:endParaRPr lang="zh-CN" altLang="en-US" spc="3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spcAft>
                <a:spcPts val="600"/>
              </a:spcAft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    A</a:t>
            </a:r>
            <a:r>
              <a:rPr lang="en-US" altLang="zh-CN" noProof="1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4                     B</a:t>
            </a:r>
            <a:r>
              <a:rPr lang="en-US" altLang="zh-CN" noProof="1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8                   C</a:t>
            </a:r>
            <a:r>
              <a:rPr lang="en-US" altLang="zh-CN" noProof="1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endParaRPr lang="en-US" altLang="zh-CN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spcAft>
                <a:spcPts val="600"/>
              </a:spcAft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noProof="1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zh-CN" altLang="en-US" spc="300">
                <a:latin typeface="黑体" panose="02010609060101010101" pitchFamily="49" charset="-122"/>
                <a:ea typeface="黑体" panose="02010609060101010101" pitchFamily="49" charset="-122"/>
              </a:rPr>
              <a:t>比较每个人同一的相貌特征，我们会发现每个人（      ）。</a:t>
            </a:r>
            <a:endParaRPr lang="zh-CN" altLang="en-US" spc="3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spcAft>
                <a:spcPts val="600"/>
              </a:spcAft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    A</a:t>
            </a:r>
            <a:r>
              <a:rPr lang="en-US" altLang="zh-CN" noProof="1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相同                  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noProof="1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各不相同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spcAft>
                <a:spcPts val="600"/>
              </a:spcAft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noProof="1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zh-CN" altLang="en-US" spc="300">
                <a:latin typeface="黑体" panose="02010609060101010101" pitchFamily="49" charset="-122"/>
                <a:ea typeface="黑体" panose="02010609060101010101" pitchFamily="49" charset="-122"/>
              </a:rPr>
              <a:t>孩子与父母长得很像，因为是（    ）的作用。</a:t>
            </a:r>
            <a:endParaRPr lang="zh-CN" altLang="en-US" spc="3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spcAft>
                <a:spcPts val="600"/>
              </a:spcAft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    A</a:t>
            </a:r>
            <a:r>
              <a:rPr lang="en-US" altLang="zh-CN" noProof="1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相貌特征              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noProof="1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遗传基因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237869" y="1774908"/>
            <a:ext cx="417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en-US" altLang="zh-CN" sz="36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9422269" y="3270114"/>
            <a:ext cx="417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en-US" altLang="zh-CN" sz="36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498094" y="4740241"/>
            <a:ext cx="417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en-US" altLang="zh-CN" sz="36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聚  焦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11" name="副标题 2050"/>
          <p:cNvSpPr txBox="1">
            <a:spLocks noChangeArrowheads="1"/>
          </p:cNvSpPr>
          <p:nvPr/>
        </p:nvSpPr>
        <p:spPr>
          <a:xfrm>
            <a:off x="960894" y="1491781"/>
            <a:ext cx="7101840" cy="2808287"/>
          </a:xfrm>
          <a:prstGeom prst="rect">
            <a:avLst/>
          </a:prstGeom>
          <a:ln w="57150" cmpd="thinThick">
            <a:solidFill>
              <a:schemeClr val="accent2"/>
            </a:solidFill>
            <a:miter lim="800000"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pc="300">
                <a:latin typeface="黑体" panose="02010609060101010101" pitchFamily="49" charset="-122"/>
                <a:ea typeface="黑体" panose="02010609060101010101" pitchFamily="49" charset="-122"/>
              </a:rPr>
              <a:t>如果让我们在班级中找出某一位同学，我们会毫不费力地做到这件事。</a:t>
            </a:r>
            <a:endParaRPr lang="en-US" altLang="zh-CN" spc="3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70000"/>
              </a:lnSpc>
            </a:pPr>
            <a:endParaRPr lang="en-US" altLang="zh-CN" spc="3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pc="300">
                <a:latin typeface="黑体" panose="02010609060101010101" pitchFamily="49" charset="-122"/>
                <a:ea typeface="黑体" panose="02010609060101010101" pitchFamily="49" charset="-122"/>
              </a:rPr>
              <a:t>我们想过这是为什么吗？</a:t>
            </a:r>
            <a:endParaRPr lang="zh-CN" altLang="en-US" spc="3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734" y="2730475"/>
            <a:ext cx="3767328" cy="376732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893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练一练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52779" y="947078"/>
            <a:ext cx="8794115" cy="45643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一、选择题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1．下列说法正确的是（  ）。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A．双胞胎很难区分因为他们的相貌是一样的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B．在同一棵树上，你能找到许多相同的叶子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C．人与人同一相貌特征所表现出来的性状有可能相同也有可能不同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D．世界上可以找到一个和自己一模一样的人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2．下列现象不属于遗传的是（  ）。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A．子女长相一般与父母相似  B．小羊和小牛同吃草，小羊长成大羊，小牛长成大牛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C．一猪生九仔，连母十个样  D．种水稻得水稻，种小麦得小麦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3．下列活动应用了人的相貌特征的是（  ）。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A．刷卡支付  B．扫脸支付  C．密码支付  D．现金支付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4．下面科学家被称为“世界杂交水稻之父”的是（  ）。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A．钱学森  B．竺可桢  C．袁隆平  D．屠呦呦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5．下列不属于人的相貌特征的是（  ）。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A．指甲长短  B．有无耳垂  C．头发弯直  D．嘴唇厚薄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8545" y="4908550"/>
            <a:ext cx="1880870" cy="188087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874770" y="1233805"/>
            <a:ext cx="3543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b="0">
                <a:ea typeface="宋体" panose="02010600030101010101" pitchFamily="2" charset="-122"/>
              </a:rPr>
              <a:t>C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lang="zh-CN" altLang="en-US" b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7080" y="2633980"/>
            <a:ext cx="5905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en-US" altLang="zh-CN">
                <a:ea typeface="宋体" panose="02010600030101010101" pitchFamily="2" charset="-122"/>
                <a:sym typeface="+mn-ea"/>
              </a:rPr>
              <a:t>B</a:t>
            </a:r>
            <a:r>
              <a:rPr lang="en-US">
                <a:latin typeface="宋体" panose="02010600030101010101" pitchFamily="2" charset="-122"/>
                <a:sym typeface="+mn-ea"/>
              </a:rPr>
              <a:t>  </a:t>
            </a:r>
            <a:endParaRPr lang="zh-CN" altLang="en-US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47360" y="3742055"/>
            <a:ext cx="4946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zh-CN">
                <a:ea typeface="宋体" panose="02010600030101010101" pitchFamily="2" charset="-122"/>
                <a:sym typeface="+mn-ea"/>
              </a:rPr>
              <a:t>B</a:t>
            </a:r>
            <a:r>
              <a:rPr lang="en-US">
                <a:latin typeface="宋体" panose="02010600030101010101" pitchFamily="2" charset="-122"/>
                <a:sym typeface="+mn-ea"/>
              </a:rPr>
              <a:t>  </a:t>
            </a:r>
            <a:endParaRPr lang="zh-CN" altLang="en-US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35750" y="4295775"/>
            <a:ext cx="7219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en-US" altLang="zh-CN">
                <a:ea typeface="宋体" panose="02010600030101010101" pitchFamily="2" charset="-122"/>
                <a:sym typeface="+mn-ea"/>
              </a:rPr>
              <a:t>C</a:t>
            </a:r>
            <a:r>
              <a:rPr lang="en-US">
                <a:latin typeface="宋体" panose="02010600030101010101" pitchFamily="2" charset="-122"/>
                <a:sym typeface="+mn-ea"/>
              </a:rPr>
              <a:t>  </a:t>
            </a:r>
            <a:endParaRPr lang="zh-CN" altLang="en-US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52060" y="4854575"/>
            <a:ext cx="3238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en-US" altLang="zh-CN">
                <a:ea typeface="宋体" panose="02010600030101010101" pitchFamily="2" charset="-122"/>
                <a:sym typeface="+mn-ea"/>
              </a:rPr>
              <a:t>A</a:t>
            </a:r>
            <a:endParaRPr lang="en-US" altLang="zh-CN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0" grpId="0"/>
      <p:bldP spid="2" grpId="0"/>
      <p:bldP spid="12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21581" y="316805"/>
            <a:ext cx="1226905" cy="36893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练一练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27760" y="1426210"/>
            <a:ext cx="9446895" cy="31667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30000"/>
              </a:lnSpc>
            </a:pPr>
            <a:r>
              <a:rPr lang="zh-CN"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二、</a:t>
            </a: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判断题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1．遗传是普遍存在的，但变异是罕见的。(     )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2．变异是极少数个体会发生的现象，出现变异会对生物产生不利影响。(     )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3．蚕宝宝和蚕蛾在外形和生活习性上有很大不同，这属于变异现象。(     )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4．我们人类遗传组合的可能性几乎是无穷尽的，身高、体重、头发、眼睛的颜色等有无数种可能。(     )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304800">
              <a:lnSpc>
                <a:spcPct val="130000"/>
              </a:lnSpc>
            </a:pPr>
            <a:r>
              <a:rPr sz="1400" spc="40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5．“龙生九子各不同”形象地说明了变异现象的普遍存在。(     )</a:t>
            </a:r>
            <a:endParaRPr sz="1400" spc="40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8545" y="4908550"/>
            <a:ext cx="1880870" cy="188087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063615" y="1770380"/>
            <a:ext cx="5683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>
                <a:latin typeface="宋体" panose="02010600030101010101" pitchFamily="2" charset="-122"/>
                <a:sym typeface="+mn-ea"/>
              </a:rPr>
              <a:t>×</a:t>
            </a:r>
            <a:r>
              <a:rPr lang="en-US" b="0">
                <a:latin typeface="宋体" panose="02010600030101010101" pitchFamily="2" charset="-122"/>
              </a:rPr>
              <a:t> </a:t>
            </a:r>
            <a:endParaRPr lang="en-US" altLang="en-US" b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33510" y="2306955"/>
            <a:ext cx="5943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en-US">
                <a:latin typeface="宋体" panose="02010600030101010101" pitchFamily="2" charset="-122"/>
                <a:sym typeface="+mn-ea"/>
              </a:rPr>
              <a:t>× </a:t>
            </a:r>
            <a:endParaRPr lang="en-US" altLang="en-US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41615" y="4224655"/>
            <a:ext cx="6623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en-US">
                <a:latin typeface="宋体" panose="02010600030101010101" pitchFamily="2" charset="-122"/>
                <a:sym typeface="+mn-ea"/>
              </a:rPr>
              <a:t>√</a:t>
            </a:r>
            <a:endParaRPr lang="en-US" altLang="en-US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00135" y="2814320"/>
            <a:ext cx="7804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>
                <a:latin typeface="宋体" panose="02010600030101010101" pitchFamily="2" charset="-122"/>
                <a:sym typeface="+mn-ea"/>
              </a:rPr>
              <a:t>×</a:t>
            </a:r>
            <a:endParaRPr lang="en-US" altLang="en-US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92070" y="3657600"/>
            <a:ext cx="6337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>
                <a:latin typeface="宋体" panose="02010600030101010101" pitchFamily="2" charset="-122"/>
                <a:sym typeface="+mn-ea"/>
              </a:rPr>
              <a:t>√</a:t>
            </a:r>
            <a:endParaRPr lang="en-US" altLang="en-US"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10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731500" y="123444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0" grpId="0"/>
      <p:bldP spid="2" grpId="0"/>
      <p:bldP spid="13" grpId="0"/>
      <p:bldP spid="14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探  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15" name="TextBox 5"/>
          <p:cNvSpPr txBox="1"/>
          <p:nvPr/>
        </p:nvSpPr>
        <p:spPr>
          <a:xfrm>
            <a:off x="960894" y="953008"/>
            <a:ext cx="990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探索一：观察我们的不同</a:t>
            </a:r>
            <a:endParaRPr lang="zh-CN" altLang="en-US" sz="2800" spc="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3075"/>
          <p:cNvSpPr txBox="1">
            <a:spLocks noChangeArrowheads="1"/>
          </p:cNvSpPr>
          <p:nvPr/>
        </p:nvSpPr>
        <p:spPr bwMode="auto">
          <a:xfrm>
            <a:off x="1054100" y="1604055"/>
            <a:ext cx="6647974" cy="984500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spc="3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小组内观察我们的相貌有什么不同？</a:t>
            </a:r>
            <a:endParaRPr lang="zh-CN" altLang="en-US" sz="2400" spc="30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spc="3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选择</a:t>
            </a:r>
            <a:r>
              <a:rPr lang="en-US" altLang="zh-CN" sz="2400" spc="3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1-2</a:t>
            </a:r>
            <a:r>
              <a:rPr lang="zh-CN" altLang="en-US" sz="2400" spc="3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种相貌特征仔细观察，并画下来。</a:t>
            </a:r>
            <a:endParaRPr lang="zh-CN" altLang="en-US" sz="3200" spc="30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图片 4301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92682" y="2890413"/>
            <a:ext cx="5424059" cy="319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8099108" y="2712225"/>
            <a:ext cx="2527884" cy="3079708"/>
            <a:chOff x="8099108" y="2712225"/>
            <a:chExt cx="2527884" cy="3079708"/>
          </a:xfrm>
        </p:grpSpPr>
        <p:sp>
          <p:nvSpPr>
            <p:cNvPr id="19" name="文本框 3075"/>
            <p:cNvSpPr txBox="1">
              <a:spLocks noChangeArrowheads="1"/>
            </p:cNvSpPr>
            <p:nvPr/>
          </p:nvSpPr>
          <p:spPr bwMode="auto">
            <a:xfrm>
              <a:off x="8099108" y="3771650"/>
              <a:ext cx="979755" cy="63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800" spc="30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脸型</a:t>
              </a:r>
              <a:endParaRPr lang="zh-CN" altLang="en-US" sz="2800" spc="3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3075"/>
            <p:cNvSpPr txBox="1">
              <a:spLocks noChangeArrowheads="1"/>
            </p:cNvSpPr>
            <p:nvPr/>
          </p:nvSpPr>
          <p:spPr bwMode="auto">
            <a:xfrm>
              <a:off x="9647237" y="2712225"/>
              <a:ext cx="979755" cy="63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800" spc="30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眉毛</a:t>
              </a:r>
              <a:endParaRPr lang="zh-CN" altLang="en-US" sz="2800" spc="3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文本框 3075"/>
            <p:cNvSpPr txBox="1">
              <a:spLocks noChangeArrowheads="1"/>
            </p:cNvSpPr>
            <p:nvPr/>
          </p:nvSpPr>
          <p:spPr bwMode="auto">
            <a:xfrm>
              <a:off x="9647237" y="3324489"/>
              <a:ext cx="979755" cy="63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800" spc="30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眼睛</a:t>
              </a:r>
              <a:endParaRPr lang="zh-CN" altLang="en-US" sz="2800" spc="3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2" name="文本框 3075"/>
            <p:cNvSpPr txBox="1">
              <a:spLocks noChangeArrowheads="1"/>
            </p:cNvSpPr>
            <p:nvPr/>
          </p:nvSpPr>
          <p:spPr bwMode="auto">
            <a:xfrm>
              <a:off x="9647236" y="3920536"/>
              <a:ext cx="979755" cy="63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800" spc="30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鼻子</a:t>
              </a:r>
              <a:endParaRPr lang="zh-CN" altLang="en-US" sz="2800" spc="3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文本框 3075"/>
            <p:cNvSpPr txBox="1">
              <a:spLocks noChangeArrowheads="1"/>
            </p:cNvSpPr>
            <p:nvPr/>
          </p:nvSpPr>
          <p:spPr bwMode="auto">
            <a:xfrm>
              <a:off x="9647236" y="4558211"/>
              <a:ext cx="979755" cy="63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800" spc="30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嘴巴</a:t>
              </a:r>
              <a:endParaRPr lang="zh-CN" altLang="en-US" sz="2800" spc="3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文本框 3075"/>
            <p:cNvSpPr txBox="1">
              <a:spLocks noChangeArrowheads="1"/>
            </p:cNvSpPr>
            <p:nvPr/>
          </p:nvSpPr>
          <p:spPr bwMode="auto">
            <a:xfrm>
              <a:off x="9647236" y="5154258"/>
              <a:ext cx="979755" cy="63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800" spc="30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…</a:t>
              </a:r>
              <a:r>
                <a:rPr lang="en-US" altLang="zh-CN" sz="2800" spc="30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…</a:t>
              </a:r>
              <a:endParaRPr lang="zh-CN" altLang="en-US" sz="2800" spc="3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探  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960894" y="953008"/>
            <a:ext cx="990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探索二：做一次班级相貌普查</a:t>
            </a:r>
            <a:endParaRPr lang="zh-CN" altLang="en-US" sz="2800" spc="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文本占位符 225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" r="-1"/>
          <a:stretch>
            <a:fillRect/>
          </a:stretch>
        </p:blipFill>
        <p:spPr bwMode="auto">
          <a:xfrm>
            <a:off x="375779" y="3014627"/>
            <a:ext cx="11513343" cy="2751296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22531"/>
          <p:cNvSpPr txBox="1">
            <a:spLocks noChangeArrowheads="1"/>
          </p:cNvSpPr>
          <p:nvPr/>
        </p:nvSpPr>
        <p:spPr bwMode="auto">
          <a:xfrm>
            <a:off x="375778" y="1682398"/>
            <a:ext cx="11513343" cy="1061444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-179705" eaLnBrk="1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</a:rPr>
              <a:t>将我们的调查范围扩大到全班同学，比较我们之间的相貌特征有多大差别？</a:t>
            </a:r>
            <a:endParaRPr lang="zh-CN" altLang="en-US" sz="2400" spc="3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-179705" eaLnBrk="1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</a:rPr>
              <a:t>对照下图，观察我们的眼皮、前额发际、耳垂、下颌等分别是什么样子的？</a:t>
            </a:r>
            <a:endParaRPr lang="zh-CN" altLang="en-US" sz="2400" spc="3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探  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960894" y="953008"/>
            <a:ext cx="990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探索二：做一次班级相貌普查</a:t>
            </a:r>
            <a:endParaRPr lang="zh-CN" altLang="en-US" sz="2800" spc="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08016" y="1623508"/>
            <a:ext cx="5682756" cy="2376722"/>
            <a:chOff x="1108016" y="1623508"/>
            <a:chExt cx="5682756" cy="2376722"/>
          </a:xfrm>
        </p:grpSpPr>
        <p:sp>
          <p:nvSpPr>
            <p:cNvPr id="11" name="文本框 4103"/>
            <p:cNvSpPr txBox="1">
              <a:spLocks noChangeArrowheads="1"/>
            </p:cNvSpPr>
            <p:nvPr/>
          </p:nvSpPr>
          <p:spPr bwMode="auto">
            <a:xfrm>
              <a:off x="1769806" y="3538565"/>
              <a:ext cx="122341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spc="300">
                  <a:latin typeface="黑体" panose="02010609060101010101" pitchFamily="49" charset="-122"/>
                  <a:ea typeface="黑体" panose="02010609060101010101" pitchFamily="49" charset="-122"/>
                </a:rPr>
                <a:t>单眼皮</a:t>
              </a:r>
              <a:endParaRPr lang="zh-CN" altLang="en-US" sz="2400" spc="3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文本框 4104"/>
            <p:cNvSpPr txBox="1">
              <a:spLocks noChangeArrowheads="1"/>
            </p:cNvSpPr>
            <p:nvPr/>
          </p:nvSpPr>
          <p:spPr bwMode="auto">
            <a:xfrm>
              <a:off x="4987865" y="3538564"/>
              <a:ext cx="122341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spc="300">
                  <a:latin typeface="黑体" panose="02010609060101010101" pitchFamily="49" charset="-122"/>
                  <a:ea typeface="黑体" panose="02010609060101010101" pitchFamily="49" charset="-122"/>
                </a:rPr>
                <a:t>双眼皮</a:t>
              </a:r>
              <a:endParaRPr lang="zh-CN" altLang="en-US" sz="2400" spc="3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26" name="Picture 2" descr="做完近视手术后可以戴美瞳吗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243779" y="1623508"/>
              <a:ext cx="2546993" cy="19102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圆脸单眼皮,她是我最理想的化妆模板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57" b="17642"/>
            <a:stretch>
              <a:fillRect/>
            </a:stretch>
          </p:blipFill>
          <p:spPr bwMode="auto">
            <a:xfrm>
              <a:off x="1108016" y="1623508"/>
              <a:ext cx="2546993" cy="1910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435482" y="4146798"/>
            <a:ext cx="6355290" cy="2392486"/>
            <a:chOff x="435482" y="4146798"/>
            <a:chExt cx="6355290" cy="2392486"/>
          </a:xfrm>
        </p:grpSpPr>
        <p:pic>
          <p:nvPicPr>
            <p:cNvPr id="16" name="Picture 5" descr="CIMG003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243769" y="4155674"/>
              <a:ext cx="2547003" cy="191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8" descr="C:\Users\邱\Desktop\照片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109161" y="4146798"/>
              <a:ext cx="2546994" cy="191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6"/>
            <p:cNvSpPr txBox="1">
              <a:spLocks noChangeArrowheads="1"/>
            </p:cNvSpPr>
            <p:nvPr/>
          </p:nvSpPr>
          <p:spPr bwMode="auto">
            <a:xfrm>
              <a:off x="435482" y="6077619"/>
              <a:ext cx="48653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前额“</a:t>
              </a:r>
              <a:r>
                <a:rPr lang="en-US" altLang="zh-CN" sz="2400">
                  <a:latin typeface="黑体" panose="02010609060101010101" pitchFamily="49" charset="-122"/>
                  <a:ea typeface="黑体" panose="02010609060101010101" pitchFamily="49" charset="-122"/>
                </a:rPr>
                <a:t>V”</a:t>
              </a:r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发尖</a:t>
              </a:r>
              <a:endParaRPr lang="en-US" altLang="zh-CN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4104"/>
            <p:cNvSpPr txBox="1">
              <a:spLocks noChangeArrowheads="1"/>
            </p:cNvSpPr>
            <p:nvPr/>
          </p:nvSpPr>
          <p:spPr bwMode="auto">
            <a:xfrm>
              <a:off x="4943265" y="6066692"/>
              <a:ext cx="122341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spc="300">
                  <a:latin typeface="黑体" panose="02010609060101010101" pitchFamily="49" charset="-122"/>
                  <a:ea typeface="黑体" panose="02010609060101010101" pitchFamily="49" charset="-122"/>
                </a:rPr>
                <a:t>平发际</a:t>
              </a:r>
              <a:endParaRPr lang="zh-CN" altLang="en-US" sz="2400" spc="3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6344" y="1867443"/>
            <a:ext cx="5189790" cy="518979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探  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grpSp>
        <p:nvGrpSpPr>
          <p:cNvPr id="10" name="组合 17"/>
          <p:cNvGrpSpPr/>
          <p:nvPr/>
        </p:nvGrpSpPr>
        <p:grpSpPr>
          <a:xfrm>
            <a:off x="1089725" y="2127809"/>
            <a:ext cx="4661852" cy="2946972"/>
            <a:chOff x="1412676" y="1359070"/>
            <a:chExt cx="3205461" cy="1788940"/>
          </a:xfrm>
        </p:grpSpPr>
        <p:pic>
          <p:nvPicPr>
            <p:cNvPr id="11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937132" y="1359070"/>
              <a:ext cx="1681005" cy="1788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图片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12676" y="1359070"/>
              <a:ext cx="1524456" cy="1788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TextBox 5"/>
          <p:cNvSpPr txBox="1"/>
          <p:nvPr/>
        </p:nvSpPr>
        <p:spPr>
          <a:xfrm>
            <a:off x="960894" y="953008"/>
            <a:ext cx="990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探索二：做一次班级相貌普查</a:t>
            </a:r>
            <a:endParaRPr lang="zh-CN" altLang="en-US" sz="2800" spc="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8988903" y="5207639"/>
            <a:ext cx="4427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spc="200">
                <a:latin typeface="黑体" panose="02010609060101010101" pitchFamily="49" charset="-122"/>
                <a:ea typeface="黑体" panose="02010609060101010101" pitchFamily="49" charset="-122"/>
              </a:rPr>
              <a:t>下颌中央无沟</a:t>
            </a:r>
            <a:endParaRPr lang="zh-CN" altLang="en-US" sz="2400" spc="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6194997" y="5207640"/>
            <a:ext cx="3600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spc="200">
                <a:latin typeface="黑体" panose="02010609060101010101" pitchFamily="49" charset="-122"/>
                <a:ea typeface="黑体" panose="02010609060101010101" pitchFamily="49" charset="-122"/>
              </a:rPr>
              <a:t>下颌中央有沟</a:t>
            </a:r>
            <a:endParaRPr lang="en-US" altLang="zh-CN" sz="2400" spc="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292011" y="2120943"/>
            <a:ext cx="4975765" cy="2954635"/>
            <a:chOff x="6292011" y="2120943"/>
            <a:chExt cx="4975765" cy="2954635"/>
          </a:xfrm>
        </p:grpSpPr>
        <p:pic>
          <p:nvPicPr>
            <p:cNvPr id="14" name="图片 41986" descr="姚明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46"/>
            <a:stretch>
              <a:fillRect/>
            </a:stretch>
          </p:blipFill>
          <p:spPr bwMode="auto">
            <a:xfrm>
              <a:off x="6292011" y="2121741"/>
              <a:ext cx="1990567" cy="2946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图片 41990" descr="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050688" y="2120943"/>
              <a:ext cx="2217088" cy="2954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椭圆 18"/>
          <p:cNvSpPr>
            <a:spLocks noChangeArrowheads="1"/>
          </p:cNvSpPr>
          <p:nvPr/>
        </p:nvSpPr>
        <p:spPr bwMode="auto">
          <a:xfrm>
            <a:off x="6934702" y="3892548"/>
            <a:ext cx="778676" cy="456529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" name="椭圆 20"/>
          <p:cNvSpPr>
            <a:spLocks noChangeArrowheads="1"/>
          </p:cNvSpPr>
          <p:nvPr/>
        </p:nvSpPr>
        <p:spPr bwMode="auto">
          <a:xfrm>
            <a:off x="9868402" y="3892548"/>
            <a:ext cx="778676" cy="456529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探  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32745" y="2106825"/>
            <a:ext cx="5996071" cy="2731193"/>
            <a:chOff x="532745" y="2106825"/>
            <a:chExt cx="5996071" cy="2731193"/>
          </a:xfrm>
        </p:grpSpPr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532745" y="4376353"/>
              <a:ext cx="59960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spc="20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400" spc="200">
                  <a:latin typeface="黑体" panose="02010609060101010101" pitchFamily="49" charset="-122"/>
                  <a:ea typeface="黑体" panose="02010609060101010101" pitchFamily="49" charset="-122"/>
                </a:rPr>
                <a:t>舌头能向内卷曲   舌头不能向内卷曲 </a:t>
              </a:r>
              <a:endParaRPr lang="zh-CN" altLang="en-US" sz="2400" spc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32745" y="2106825"/>
              <a:ext cx="5752541" cy="2169630"/>
              <a:chOff x="532745" y="2106825"/>
              <a:chExt cx="5752541" cy="2169630"/>
            </a:xfrm>
          </p:grpSpPr>
          <p:pic>
            <p:nvPicPr>
              <p:cNvPr id="11" name="图片 1" descr="bb9d779e74ce62f6fca9ba85bb5a13b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32745" y="2106825"/>
                <a:ext cx="2749948" cy="2169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图片 2" descr="493bcc3152246d7654a0dd5bd23eada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536133" y="2107531"/>
                <a:ext cx="2749153" cy="2168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3" name="TextBox 5"/>
          <p:cNvSpPr txBox="1"/>
          <p:nvPr/>
        </p:nvSpPr>
        <p:spPr>
          <a:xfrm>
            <a:off x="960894" y="953008"/>
            <a:ext cx="990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探索二：做一次班级相貌普查</a:t>
            </a:r>
            <a:endParaRPr lang="zh-CN" altLang="en-US" sz="2800" spc="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868847" y="2106825"/>
            <a:ext cx="4790408" cy="2731193"/>
            <a:chOff x="6868847" y="2106825"/>
            <a:chExt cx="4790408" cy="2731193"/>
          </a:xfrm>
        </p:grpSpPr>
        <p:pic>
          <p:nvPicPr>
            <p:cNvPr id="14" name="图片 1" descr="a538e0fa388a0c3911d4f62137d5c7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897243" y="2271588"/>
              <a:ext cx="1899285" cy="2004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2" descr="人穿着黑色的衣服&#10;&#10;中度可信度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87765" y="2106825"/>
              <a:ext cx="2016626" cy="23325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6" name="文本框 6"/>
            <p:cNvSpPr txBox="1">
              <a:spLocks noChangeArrowheads="1"/>
            </p:cNvSpPr>
            <p:nvPr/>
          </p:nvSpPr>
          <p:spPr bwMode="auto">
            <a:xfrm>
              <a:off x="6868847" y="4376353"/>
              <a:ext cx="22733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spc="300" err="1">
                  <a:latin typeface="黑体" panose="02010609060101010101" pitchFamily="49" charset="-122"/>
                  <a:ea typeface="黑体" panose="02010609060101010101" pitchFamily="49" charset="-122"/>
                </a:rPr>
                <a:t>自然卷发</a:t>
              </a:r>
              <a:endParaRPr lang="en-US" altLang="zh-CN" sz="2400" spc="3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文本框 7"/>
            <p:cNvSpPr txBox="1">
              <a:spLocks noChangeArrowheads="1"/>
            </p:cNvSpPr>
            <p:nvPr/>
          </p:nvSpPr>
          <p:spPr bwMode="auto">
            <a:xfrm>
              <a:off x="9384367" y="4376353"/>
              <a:ext cx="22748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spc="300" err="1">
                  <a:latin typeface="黑体" panose="02010609060101010101" pitchFamily="49" charset="-122"/>
                  <a:ea typeface="黑体" panose="02010609060101010101" pitchFamily="49" charset="-122"/>
                </a:rPr>
                <a:t>直发</a:t>
              </a:r>
              <a:endParaRPr lang="en-US" altLang="zh-CN" sz="2400" spc="3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探  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960894" y="953008"/>
            <a:ext cx="990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探索二：做一次班级相貌普查</a:t>
            </a:r>
            <a:endParaRPr lang="zh-CN" altLang="en-US" sz="2800" spc="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标题 23553"/>
          <p:cNvSpPr txBox="1">
            <a:spLocks noRot="1" noChangeArrowheads="1"/>
          </p:cNvSpPr>
          <p:nvPr/>
        </p:nvSpPr>
        <p:spPr>
          <a:xfrm>
            <a:off x="1119696" y="1598770"/>
            <a:ext cx="8223250" cy="612738"/>
          </a:xfrm>
          <a:prstGeom prst="rect">
            <a:avLst/>
          </a:prstGeom>
          <a:ln w="19050">
            <a:solidFill>
              <a:srgbClr val="C00000"/>
            </a:solidFill>
            <a:miter lim="800000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spc="300">
                <a:latin typeface="黑体" panose="02010609060101010101" pitchFamily="49" charset="-122"/>
                <a:ea typeface="黑体" panose="02010609060101010101" pitchFamily="49" charset="-122"/>
              </a:rPr>
              <a:t>统计班级里具有每一种相貌特征的人数，完成下表。</a:t>
            </a:r>
            <a:endParaRPr lang="zh-CN" altLang="en-US" sz="2400" spc="3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119696" y="2334050"/>
          <a:ext cx="8223250" cy="4067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3475"/>
                <a:gridCol w="1649413"/>
                <a:gridCol w="2601912"/>
                <a:gridCol w="1568450"/>
              </a:tblGrid>
              <a:tr h="790064">
                <a:tc gridSpan="4"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                  </a:t>
                      </a:r>
                      <a:r>
                        <a:rPr lang="zh-CN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调查统计表</a:t>
                      </a:r>
                      <a:r>
                        <a:rPr lang="zh-CN" altLang="zh-CN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                                        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zh-CN" altLang="zh-CN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总人数：</a:t>
                      </a:r>
                      <a:r>
                        <a:rPr lang="zh-CN" altLang="zh-CN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＿＿＿</a:t>
                      </a:r>
                      <a:endParaRPr lang="zh-CN" altLang="zh-CN" sz="24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8267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性状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人数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性状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人数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77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双眼皮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单眼皮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73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有耳垂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无耳垂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73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前额“V”发尖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平发际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69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下领中央有沟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下领中央没有沟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71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卷发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直发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71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舌头能向内卷曲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舌头不能向内卷曲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700" marR="12700" marT="12702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6592" y="2334050"/>
            <a:ext cx="4309872" cy="4309872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23"/>
          <p:cNvSpPr/>
          <p:nvPr/>
        </p:nvSpPr>
        <p:spPr>
          <a:xfrm>
            <a:off x="0" y="6527868"/>
            <a:ext cx="12192000" cy="330131"/>
          </a:xfrm>
          <a:custGeom>
            <a:gdLst>
              <a:gd name="connsiteX0" fmla="*/ 6096000 w 12192000"/>
              <a:gd name="connsiteY0" fmla="*/ 0 h 5132848"/>
              <a:gd name="connsiteX1" fmla="*/ 12172941 w 12192000"/>
              <a:gd name="connsiteY1" fmla="*/ 2153591 h 5132848"/>
              <a:gd name="connsiteX2" fmla="*/ 12192000 w 12192000"/>
              <a:gd name="connsiteY2" fmla="*/ 2174457 h 5132848"/>
              <a:gd name="connsiteX3" fmla="*/ 12192000 w 12192000"/>
              <a:gd name="connsiteY3" fmla="*/ 5132848 h 5132848"/>
              <a:gd name="connsiteX4" fmla="*/ 0 w 12192000"/>
              <a:gd name="connsiteY4" fmla="*/ 5132848 h 5132848"/>
              <a:gd name="connsiteX5" fmla="*/ 0 w 12192000"/>
              <a:gd name="connsiteY5" fmla="*/ 2174457 h 5132848"/>
              <a:gd name="connsiteX6" fmla="*/ 19059 w 12192000"/>
              <a:gd name="connsiteY6" fmla="*/ 2153591 h 5132848"/>
              <a:gd name="connsiteX7" fmla="*/ 6096000 w 12192000"/>
              <a:gd name="connsiteY7" fmla="*/ 0 h 51328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132848">
                <a:moveTo>
                  <a:pt x="6096000" y="0"/>
                </a:moveTo>
                <a:cubicBezTo>
                  <a:pt x="8671349" y="0"/>
                  <a:pt x="10926701" y="862463"/>
                  <a:pt x="12172941" y="2153591"/>
                </a:cubicBezTo>
                <a:lnTo>
                  <a:pt x="12192000" y="2174457"/>
                </a:lnTo>
                <a:lnTo>
                  <a:pt x="12192000" y="5132848"/>
                </a:lnTo>
                <a:lnTo>
                  <a:pt x="0" y="5132848"/>
                </a:lnTo>
                <a:lnTo>
                  <a:pt x="0" y="2174457"/>
                </a:lnTo>
                <a:lnTo>
                  <a:pt x="19059" y="2153591"/>
                </a:lnTo>
                <a:cubicBezTo>
                  <a:pt x="1265299" y="862463"/>
                  <a:pt x="3520651" y="0"/>
                  <a:pt x="6096000" y="0"/>
                </a:cubicBezTo>
                <a:close/>
              </a:path>
            </a:pathLst>
          </a:cu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rot="9000000">
            <a:off x="323660" y="280159"/>
            <a:ext cx="333523" cy="333523"/>
          </a:xfrm>
          <a:prstGeom prst="ellipse">
            <a:avLst/>
          </a:prstGeom>
          <a:solidFill>
            <a:srgbClr val="A499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1"/>
          <p:cNvSpPr/>
          <p:nvPr/>
        </p:nvSpPr>
        <p:spPr bwMode="auto">
          <a:xfrm rot="19192412">
            <a:off x="432112" y="531080"/>
            <a:ext cx="359291" cy="120760"/>
          </a:xfrm>
          <a:custGeom>
            <a:gdLst>
              <a:gd name="T0" fmla="*/ 3 w 899"/>
              <a:gd name="T1" fmla="*/ 53 h 302"/>
              <a:gd name="T2" fmla="*/ 17 w 899"/>
              <a:gd name="T3" fmla="*/ 15 h 302"/>
              <a:gd name="T4" fmla="*/ 73 w 899"/>
              <a:gd name="T5" fmla="*/ 20 h 302"/>
              <a:gd name="T6" fmla="*/ 256 w 899"/>
              <a:gd name="T7" fmla="*/ 156 h 302"/>
              <a:gd name="T8" fmla="*/ 362 w 899"/>
              <a:gd name="T9" fmla="*/ 188 h 302"/>
              <a:gd name="T10" fmla="*/ 806 w 899"/>
              <a:gd name="T11" fmla="*/ 50 h 302"/>
              <a:gd name="T12" fmla="*/ 825 w 899"/>
              <a:gd name="T13" fmla="*/ 30 h 302"/>
              <a:gd name="T14" fmla="*/ 881 w 899"/>
              <a:gd name="T15" fmla="*/ 27 h 302"/>
              <a:gd name="T16" fmla="*/ 885 w 899"/>
              <a:gd name="T17" fmla="*/ 83 h 302"/>
              <a:gd name="T18" fmla="*/ 862 w 899"/>
              <a:gd name="T19" fmla="*/ 107 h 302"/>
              <a:gd name="T20" fmla="*/ 347 w 899"/>
              <a:gd name="T21" fmla="*/ 267 h 302"/>
              <a:gd name="T22" fmla="*/ 224 w 899"/>
              <a:gd name="T23" fmla="*/ 229 h 302"/>
              <a:gd name="T24" fmla="*/ 12 w 899"/>
              <a:gd name="T25" fmla="*/ 71 h 302"/>
              <a:gd name="T26" fmla="*/ 3 w 899"/>
              <a:gd name="T27" fmla="*/ 53 h 3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9" h="302">
                <a:moveTo>
                  <a:pt x="3" y="53"/>
                </a:moveTo>
                <a:cubicBezTo>
                  <a:pt x="0" y="39"/>
                  <a:pt x="5" y="24"/>
                  <a:pt x="17" y="15"/>
                </a:cubicBezTo>
                <a:cubicBezTo>
                  <a:pt x="34" y="0"/>
                  <a:pt x="59" y="3"/>
                  <a:pt x="73" y="20"/>
                </a:cubicBezTo>
                <a:cubicBezTo>
                  <a:pt x="122" y="78"/>
                  <a:pt x="185" y="126"/>
                  <a:pt x="256" y="156"/>
                </a:cubicBezTo>
                <a:cubicBezTo>
                  <a:pt x="289" y="171"/>
                  <a:pt x="325" y="182"/>
                  <a:pt x="362" y="188"/>
                </a:cubicBezTo>
                <a:cubicBezTo>
                  <a:pt x="524" y="219"/>
                  <a:pt x="690" y="167"/>
                  <a:pt x="806" y="50"/>
                </a:cubicBezTo>
                <a:cubicBezTo>
                  <a:pt x="812" y="44"/>
                  <a:pt x="819" y="37"/>
                  <a:pt x="825" y="30"/>
                </a:cubicBezTo>
                <a:cubicBezTo>
                  <a:pt x="839" y="13"/>
                  <a:pt x="865" y="12"/>
                  <a:pt x="881" y="27"/>
                </a:cubicBezTo>
                <a:cubicBezTo>
                  <a:pt x="898" y="41"/>
                  <a:pt x="899" y="67"/>
                  <a:pt x="885" y="83"/>
                </a:cubicBezTo>
                <a:cubicBezTo>
                  <a:pt x="877" y="91"/>
                  <a:pt x="870" y="99"/>
                  <a:pt x="862" y="107"/>
                </a:cubicBezTo>
                <a:cubicBezTo>
                  <a:pt x="728" y="242"/>
                  <a:pt x="535" y="302"/>
                  <a:pt x="347" y="267"/>
                </a:cubicBezTo>
                <a:cubicBezTo>
                  <a:pt x="305" y="259"/>
                  <a:pt x="263" y="246"/>
                  <a:pt x="224" y="229"/>
                </a:cubicBezTo>
                <a:cubicBezTo>
                  <a:pt x="142" y="194"/>
                  <a:pt x="69" y="139"/>
                  <a:pt x="12" y="71"/>
                </a:cubicBezTo>
                <a:cubicBezTo>
                  <a:pt x="7" y="66"/>
                  <a:pt x="5" y="60"/>
                  <a:pt x="3" y="5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8"/>
          <p:cNvSpPr/>
          <p:nvPr/>
        </p:nvSpPr>
        <p:spPr>
          <a:xfrm>
            <a:off x="11119661" y="105325"/>
            <a:ext cx="769461" cy="769459"/>
          </a:xfrm>
          <a:prstGeom prst="ellipse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8"/>
          <p:cNvSpPr/>
          <p:nvPr/>
        </p:nvSpPr>
        <p:spPr>
          <a:xfrm>
            <a:off x="608343" y="5861247"/>
            <a:ext cx="352551" cy="352550"/>
          </a:xfrm>
          <a:prstGeom prst="ellipse">
            <a:avLst/>
          </a:prstGeom>
          <a:solidFill>
            <a:srgbClr val="C3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960894" y="273671"/>
            <a:ext cx="2264643" cy="455601"/>
          </a:xfrm>
          <a:prstGeom prst="roundRect">
            <a:avLst>
              <a:gd name="adj" fmla="val 50000"/>
            </a:avLst>
          </a:prstGeom>
          <a:solidFill>
            <a:srgbClr val="A499D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extBox 28"/>
          <p:cNvSpPr txBox="1"/>
          <p:nvPr/>
        </p:nvSpPr>
        <p:spPr>
          <a:xfrm>
            <a:off x="1521581" y="316805"/>
            <a:ext cx="1226905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 研  讨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sp>
        <p:nvSpPr>
          <p:cNvPr id="15" name="TextBox 5"/>
          <p:cNvSpPr txBox="1"/>
          <p:nvPr/>
        </p:nvSpPr>
        <p:spPr>
          <a:xfrm>
            <a:off x="960894" y="953008"/>
            <a:ext cx="990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研讨一：我们的相貌是唯一的吗？</a:t>
            </a:r>
            <a:endParaRPr lang="zh-CN" altLang="en-US" sz="2800" spc="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24902" y="1985850"/>
            <a:ext cx="10479489" cy="4384983"/>
            <a:chOff x="1024902" y="1985850"/>
            <a:chExt cx="10479489" cy="4384983"/>
          </a:xfrm>
        </p:grpSpPr>
        <p:sp>
          <p:nvSpPr>
            <p:cNvPr id="16" name="文本框 25603"/>
            <p:cNvSpPr txBox="1">
              <a:spLocks noChangeArrowheads="1"/>
            </p:cNvSpPr>
            <p:nvPr/>
          </p:nvSpPr>
          <p:spPr bwMode="auto">
            <a:xfrm>
              <a:off x="1024902" y="1985850"/>
              <a:ext cx="6809676" cy="1133195"/>
            </a:xfrm>
            <a:prstGeom prst="rect">
              <a:avLst/>
            </a:prstGeom>
            <a:noFill/>
            <a:ln w="19050">
              <a:solidFill>
                <a:srgbClr val="C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2800" spc="300">
                  <a:solidFill>
                    <a:schemeClr val="hlin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我们哪些相貌特征相同，哪些不同？</a:t>
              </a:r>
              <a:endParaRPr lang="zh-CN" altLang="en-US" sz="2800" spc="3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2800" spc="300">
                  <a:solidFill>
                    <a:schemeClr val="hlin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进行组合，会有多少种相貌不同的人？</a:t>
              </a:r>
              <a:endParaRPr lang="zh-CN" altLang="en-US" sz="2800" spc="3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" name="图片 9" descr="卡通人物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2847" y="2399289"/>
              <a:ext cx="3971544" cy="3971544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WQ3MmViYTVmNGU1MjAzMTZmYjY2NDVkNjc4Y2I4NTQifQ=="/>
  <p:tag name="KSO_WPP_MARK_KEY" val="0172c84b-7802-41bf-8325-5b593549300c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290</Paragraphs>
  <Slides>21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1">
      <vt:lpstr>Arial</vt:lpstr>
      <vt:lpstr>等线 Light</vt:lpstr>
      <vt:lpstr>等线</vt:lpstr>
      <vt:lpstr>Calibri Light</vt:lpstr>
      <vt:lpstr>Calibri</vt:lpstr>
      <vt:lpstr>黑体</vt:lpstr>
      <vt:lpstr>楷体</vt:lpstr>
      <vt:lpstr>微软雅黑</vt:lpstr>
      <vt:lpstr>宋体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2023-02-19T10:22:04.515</cp:lastPrinted>
  <dcterms:created xsi:type="dcterms:W3CDTF">2023-02-19T10:22:04Z</dcterms:created>
  <dcterms:modified xsi:type="dcterms:W3CDTF">2023-02-19T02:22:07Z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